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228" r:id="rId1"/>
  </p:sldMasterIdLst>
  <p:notesMasterIdLst>
    <p:notesMasterId r:id="rId36"/>
  </p:notesMasterIdLst>
  <p:sldIdLst>
    <p:sldId id="256" r:id="rId2"/>
    <p:sldId id="292" r:id="rId3"/>
    <p:sldId id="264" r:id="rId4"/>
    <p:sldId id="265" r:id="rId5"/>
    <p:sldId id="298" r:id="rId6"/>
    <p:sldId id="257" r:id="rId7"/>
    <p:sldId id="268" r:id="rId8"/>
    <p:sldId id="293" r:id="rId9"/>
    <p:sldId id="285" r:id="rId10"/>
    <p:sldId id="303" r:id="rId11"/>
    <p:sldId id="276" r:id="rId12"/>
    <p:sldId id="288" r:id="rId13"/>
    <p:sldId id="258" r:id="rId14"/>
    <p:sldId id="289" r:id="rId15"/>
    <p:sldId id="290" r:id="rId16"/>
    <p:sldId id="299" r:id="rId17"/>
    <p:sldId id="301" r:id="rId18"/>
    <p:sldId id="280" r:id="rId19"/>
    <p:sldId id="259" r:id="rId20"/>
    <p:sldId id="286" r:id="rId21"/>
    <p:sldId id="296" r:id="rId22"/>
    <p:sldId id="300" r:id="rId23"/>
    <p:sldId id="304" r:id="rId24"/>
    <p:sldId id="287" r:id="rId25"/>
    <p:sldId id="270" r:id="rId26"/>
    <p:sldId id="283" r:id="rId27"/>
    <p:sldId id="279" r:id="rId28"/>
    <p:sldId id="305" r:id="rId29"/>
    <p:sldId id="281" r:id="rId30"/>
    <p:sldId id="297" r:id="rId31"/>
    <p:sldId id="282" r:id="rId32"/>
    <p:sldId id="306" r:id="rId33"/>
    <p:sldId id="275" r:id="rId34"/>
    <p:sldId id="30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71"/>
    <p:restoredTop sz="94672"/>
  </p:normalViewPr>
  <p:slideViewPr>
    <p:cSldViewPr snapToGrid="0" snapToObjects="1">
      <p:cViewPr varScale="1">
        <p:scale>
          <a:sx n="114" d="100"/>
          <a:sy n="114" d="100"/>
        </p:scale>
        <p:origin x="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56CE9-E320-6A4E-B11E-4DC0789DD9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785D3-6820-9F4F-B47D-BD1EC838C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9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228D5-4D62-4544-84E8-3F8104EDA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8159B-5DAF-EC41-AACB-61F02C738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2BEA5-EE5C-F44B-9B2A-A8ECA789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FA13-1ECA-0841-AB84-AE1B727F3A3C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B5293-68C3-A141-A3D4-FE3472FB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42C6E-A0F2-8148-81B2-1A2B0BF80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18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C76CD-EDFD-E04B-A6B9-70FFA13BB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773EE-CEE3-BD46-A249-801B584E1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ABA7C-4C82-8845-8CE4-0A854E4CA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147BD-5E84-3449-AFB7-E37376655392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4F2EA-81ED-974F-B1EF-B3E6C894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B3321-F582-6149-8ACB-FC416F6F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68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9274F1-AF50-C342-9FE7-CCB11AF8CA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5776DA-6C24-614A-A3A3-1FBFAB1AC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4821F-C44F-CC46-AF47-F6B82549C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AA756-DD3C-D841-9D24-E355615D0F4F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F1BAE-C934-AE41-BB1B-F94575025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48945-BA3F-014A-8842-44F18E95A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9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148B-4BF7-E84D-B29B-FD35C8858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5203A-7D45-E04E-8974-EB76B7FAB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A50D0-584E-B947-9542-9459F53A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31F8B-69AD-CA4C-AAAD-B632771C46F8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6619A-C2D9-F241-8F22-3617B391E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C99F3-CFFE-3B4C-A77C-D17CAAF5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97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D3DDE-4981-1F44-A377-95091F6DA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DA57B-A882-8348-A612-50CBDADA8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B6647-A0F2-9B46-88C1-FF42B24C9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61F5E-4AA0-6C40-AA72-A1C5E012A5EA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1058-EF48-454B-A7CC-37877B4F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72393-A709-0B4A-8CCE-6210A5E5D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8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530E-96B7-BC49-BF18-77822EC0C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1B29-E200-BA44-9918-A06DD0CBF3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0DAB3-703E-4240-A90B-DBD5A60118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67E15-61AD-6644-9FE2-10BD14C2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0262C-7510-4C40-8DD5-DF106D197E47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A3563-1FC0-7B44-A9AF-74DCD9CF3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E09F2-5546-5442-80EA-A2171EBC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50727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E3AE7-012A-884D-BC70-E64F0A58F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7D054-C017-7942-8851-5B5804111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12EBD-819B-FB45-A775-3358446F0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C3DCE2-2DB9-2E4A-A2EA-2340FF140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2BF487-F04C-D84C-80B7-30B5857773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F9946D-A45C-234A-B3B3-9A0D05E3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C8E89-FA6E-AA42-BC32-6BBCCB3634AE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C5906-EFD9-1745-ACD8-1A328A8F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79755-9A45-244F-A426-C5C311F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5331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F430-773D-B946-8B52-26242C46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E9EC77-70C3-EC47-9B25-8C8CC4A56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F6B0-980C-B74D-A5DC-27F72814C39B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9D8185-19BA-B649-853D-484355B57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A4393-3AB8-3747-AD2B-391B3704B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33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36D1B-D1D0-D648-BC11-CDD3E463B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BBE4-2339-4544-99A7-48FF1B06FE94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D531A5-CDB7-AF48-904F-75FC5BF9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156B4-ED95-F54A-9F03-C96098208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198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335EE-0683-1747-8FC0-CE6B0F639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EBBFA-0E56-7847-AF16-45E2C8ED4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4CE4A-32B7-D345-B306-436589B6F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65F6E-7AA8-7043-8CC1-43B9E4171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89A6-3357-5F40-B06C-53F583FAA690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930DF-A390-8A4B-9BE3-5506E1848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54D80-0DCC-224B-A9A3-28D4209D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8718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3F79-36CA-314B-9A6F-5B0EB29C0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509C0-7CCC-4D48-98FE-A2A95D1E4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8397B-4A89-2B44-B1E6-CFBB119DB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A420B-49C1-C949-AC15-580ED7F0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458E-A007-BD40-BEBF-1FEFFE527B8F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DE0C6-0C91-F94C-99F3-BF8DCD16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A8C252-786B-244A-ADEB-B89D81F0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06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CD0982-C8C6-D44D-B9D4-86600278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F8BCC-24D1-0D41-AF25-FA745E860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A3292-0F09-5F4A-8DF4-4062E78A3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F95879CC-2E76-8542-AD59-45B11EBEA5CA}" type="datetime1">
              <a:rPr lang="en-US" smtClean="0"/>
              <a:t>2/11/19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16EA9-ED47-4040-BFDE-61F1DE2CE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65433-2A80-4144-B9BE-38572C75DD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65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9" r:id="rId1"/>
    <p:sldLayoutId id="2147484230" r:id="rId2"/>
    <p:sldLayoutId id="2147484231" r:id="rId3"/>
    <p:sldLayoutId id="2147484232" r:id="rId4"/>
    <p:sldLayoutId id="2147484233" r:id="rId5"/>
    <p:sldLayoutId id="2147484234" r:id="rId6"/>
    <p:sldLayoutId id="2147484235" r:id="rId7"/>
    <p:sldLayoutId id="2147484236" r:id="rId8"/>
    <p:sldLayoutId id="2147484237" r:id="rId9"/>
    <p:sldLayoutId id="2147484238" r:id="rId10"/>
    <p:sldLayoutId id="214748423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YESFORDAYS/DISTRIBU_TE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yesForDays/distribu_ted/blob/master/lsa/lsa.ipynb" TargetMode="External"/><Relationship Id="rId2" Type="http://schemas.openxmlformats.org/officeDocument/2006/relationships/hyperlink" Target="https://github.com/BayesForDays/distribu_ted/tree/master/ls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yesForDays/distribu_ted/tree/master/lsa" TargetMode="External"/><Relationship Id="rId7" Type="http://schemas.openxmlformats.org/officeDocument/2006/relationships/image" Target="../media/image9.tiff"/><Relationship Id="rId2" Type="http://schemas.openxmlformats.org/officeDocument/2006/relationships/hyperlink" Target="https://github.com/BayesForDays/distribu_ted/tree/master/word2vec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hyperlink" Target="https://github.com/BayesForDays/distribu_ted/blob/master/word2vec/word2vec.ipynb" TargetMode="External"/><Relationship Id="rId4" Type="http://schemas.openxmlformats.org/officeDocument/2006/relationships/hyperlink" Target="https://github.com/BayesForDays/distribu_ted/blob/master/lsa/lsa.ipynb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BayesForDays/distribu_ted/blob/master/tags/cluster%20ted%20talk%20tags%20using%20word%20embeddings.ipynb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yesForDays/distribu_ted/blob/master/characters/character%20embeddings.ipyn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FDDC9-8FAE-D64C-9AF4-BA2830D52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b="1" dirty="0"/>
              <a:t>Learning word embeddings</a:t>
            </a:r>
            <a:br>
              <a:rPr lang="en-US" sz="4400" b="1" dirty="0"/>
            </a:br>
            <a:r>
              <a:rPr lang="en-US" sz="4400" b="1" dirty="0"/>
              <a:t>from corpora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39DD24-3E9D-394F-BB2C-946280DF43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Cassandra Jacobs</a:t>
            </a:r>
            <a:br>
              <a:rPr lang="en-US" dirty="0"/>
            </a:br>
            <a:r>
              <a:rPr lang="en-US" dirty="0"/>
              <a:t>University of California, Davis</a:t>
            </a:r>
            <a:br>
              <a:rPr lang="en-US" dirty="0"/>
            </a:br>
            <a:r>
              <a:rPr lang="en-US" dirty="0"/>
              <a:t>University of Toronto, Scarborough</a:t>
            </a:r>
          </a:p>
          <a:p>
            <a:r>
              <a:rPr lang="en-US" dirty="0"/>
              <a:t>February 12,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207E1-D79B-A842-A084-75C1AC64424D}"/>
              </a:ext>
            </a:extLst>
          </p:cNvPr>
          <p:cNvSpPr txBox="1"/>
          <p:nvPr/>
        </p:nvSpPr>
        <p:spPr>
          <a:xfrm>
            <a:off x="2936609" y="5735637"/>
            <a:ext cx="6318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HTTPS://GITHUB.COM/BAYESFORDAYS/DISTRIBU_TED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5984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Vector representations of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Vectors are (ordered) lists of numbers</a:t>
            </a:r>
          </a:p>
          <a:p>
            <a:r>
              <a:rPr lang="en-US" sz="3200" dirty="0"/>
              <a:t>Each position in the list is a “dimension” or “feature”</a:t>
            </a:r>
            <a:endParaRPr lang="en-US" sz="3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55BF77-A8E2-C04A-9A3E-41F6F8EDE1A5}"/>
              </a:ext>
            </a:extLst>
          </p:cNvPr>
          <p:cNvSpPr/>
          <p:nvPr/>
        </p:nvSpPr>
        <p:spPr>
          <a:xfrm>
            <a:off x="3511935" y="370767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A84779-125D-D241-A990-87D8DC2C5F0E}"/>
              </a:ext>
            </a:extLst>
          </p:cNvPr>
          <p:cNvSpPr/>
          <p:nvPr/>
        </p:nvSpPr>
        <p:spPr>
          <a:xfrm>
            <a:off x="4441324" y="370767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5D1036-F9A6-1140-9648-F25B644B003F}"/>
              </a:ext>
            </a:extLst>
          </p:cNvPr>
          <p:cNvSpPr/>
          <p:nvPr/>
        </p:nvSpPr>
        <p:spPr>
          <a:xfrm>
            <a:off x="5370712" y="370767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CD25C-5049-1B4A-810D-0893C87D315B}"/>
              </a:ext>
            </a:extLst>
          </p:cNvPr>
          <p:cNvSpPr/>
          <p:nvPr/>
        </p:nvSpPr>
        <p:spPr>
          <a:xfrm>
            <a:off x="6293491" y="370767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8312C2-8ABE-B045-8D68-CC6A9D2E1A04}"/>
              </a:ext>
            </a:extLst>
          </p:cNvPr>
          <p:cNvSpPr/>
          <p:nvPr/>
        </p:nvSpPr>
        <p:spPr>
          <a:xfrm>
            <a:off x="3047240" y="370767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74200-B19F-AB45-BBDB-DCCAF0B70E8A}"/>
              </a:ext>
            </a:extLst>
          </p:cNvPr>
          <p:cNvSpPr/>
          <p:nvPr/>
        </p:nvSpPr>
        <p:spPr>
          <a:xfrm>
            <a:off x="3976629" y="3707673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D1E999-2759-F247-A934-31971F23409D}"/>
              </a:ext>
            </a:extLst>
          </p:cNvPr>
          <p:cNvSpPr/>
          <p:nvPr/>
        </p:nvSpPr>
        <p:spPr>
          <a:xfrm>
            <a:off x="4906018" y="370767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DA6E7D-0BD0-7142-83CE-9DB4B5D9EB8E}"/>
              </a:ext>
            </a:extLst>
          </p:cNvPr>
          <p:cNvSpPr/>
          <p:nvPr/>
        </p:nvSpPr>
        <p:spPr>
          <a:xfrm>
            <a:off x="5832102" y="370767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F08691-96F5-5545-A767-ECA91BA7601F}"/>
              </a:ext>
            </a:extLst>
          </p:cNvPr>
          <p:cNvSpPr/>
          <p:nvPr/>
        </p:nvSpPr>
        <p:spPr>
          <a:xfrm>
            <a:off x="6754881" y="370766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F6F283-28EA-CF43-9742-316524BE4D22}"/>
              </a:ext>
            </a:extLst>
          </p:cNvPr>
          <p:cNvSpPr/>
          <p:nvPr/>
        </p:nvSpPr>
        <p:spPr>
          <a:xfrm>
            <a:off x="7212965" y="370766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689399-EE6C-0E49-A5C7-A7509DC290FB}"/>
              </a:ext>
            </a:extLst>
          </p:cNvPr>
          <p:cNvSpPr/>
          <p:nvPr/>
        </p:nvSpPr>
        <p:spPr>
          <a:xfrm>
            <a:off x="3511935" y="447219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07504C-D5E7-9343-80D7-0F281F286FC2}"/>
              </a:ext>
            </a:extLst>
          </p:cNvPr>
          <p:cNvSpPr/>
          <p:nvPr/>
        </p:nvSpPr>
        <p:spPr>
          <a:xfrm>
            <a:off x="4441324" y="447219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C90EEC-0669-C148-921C-AC649F4127F9}"/>
              </a:ext>
            </a:extLst>
          </p:cNvPr>
          <p:cNvSpPr/>
          <p:nvPr/>
        </p:nvSpPr>
        <p:spPr>
          <a:xfrm>
            <a:off x="5370712" y="4472189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C22D3-C5AF-894E-AFEF-4359B2E5AFEE}"/>
              </a:ext>
            </a:extLst>
          </p:cNvPr>
          <p:cNvSpPr/>
          <p:nvPr/>
        </p:nvSpPr>
        <p:spPr>
          <a:xfrm>
            <a:off x="6293491" y="447218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9B33C5-3521-8141-BB19-B96AE3C7CF40}"/>
              </a:ext>
            </a:extLst>
          </p:cNvPr>
          <p:cNvSpPr/>
          <p:nvPr/>
        </p:nvSpPr>
        <p:spPr>
          <a:xfrm>
            <a:off x="3047240" y="447219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C6FE26-B5D6-1248-916D-DA86FD7502F8}"/>
              </a:ext>
            </a:extLst>
          </p:cNvPr>
          <p:cNvSpPr/>
          <p:nvPr/>
        </p:nvSpPr>
        <p:spPr>
          <a:xfrm>
            <a:off x="3976629" y="447219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F4864F-92D1-474F-8A0C-4A53144C6981}"/>
              </a:ext>
            </a:extLst>
          </p:cNvPr>
          <p:cNvSpPr/>
          <p:nvPr/>
        </p:nvSpPr>
        <p:spPr>
          <a:xfrm>
            <a:off x="4906018" y="447219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D190F9-EE3B-7648-B295-EEB6E824D147}"/>
              </a:ext>
            </a:extLst>
          </p:cNvPr>
          <p:cNvSpPr/>
          <p:nvPr/>
        </p:nvSpPr>
        <p:spPr>
          <a:xfrm>
            <a:off x="5832102" y="447218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191464-6F6D-2144-B88F-42E79C080A51}"/>
              </a:ext>
            </a:extLst>
          </p:cNvPr>
          <p:cNvSpPr/>
          <p:nvPr/>
        </p:nvSpPr>
        <p:spPr>
          <a:xfrm>
            <a:off x="6754881" y="4472187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E7F603-A327-F64C-91D5-A901F4AFE501}"/>
              </a:ext>
            </a:extLst>
          </p:cNvPr>
          <p:cNvSpPr/>
          <p:nvPr/>
        </p:nvSpPr>
        <p:spPr>
          <a:xfrm>
            <a:off x="7222879" y="447218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A14DC5AA-06F4-F045-923B-CA0B78337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09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Sparse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Only mark the data points that you have = Very fast</a:t>
            </a:r>
          </a:p>
          <a:p>
            <a:r>
              <a:rPr lang="en-US" sz="3200" dirty="0"/>
              <a:t>Typically positive integer-valued (counts)</a:t>
            </a:r>
          </a:p>
          <a:p>
            <a:r>
              <a:rPr lang="en-US" sz="3200" dirty="0"/>
              <a:t>Potential downsides?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2FBB4749-0A7E-B34E-B7A5-7AD2D0A2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4372B1D-94DD-2942-B9C7-ED246BA6F14E}"/>
              </a:ext>
            </a:extLst>
          </p:cNvPr>
          <p:cNvCxnSpPr>
            <a:cxnSpLocks/>
          </p:cNvCxnSpPr>
          <p:nvPr/>
        </p:nvCxnSpPr>
        <p:spPr>
          <a:xfrm flipV="1">
            <a:off x="7232076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CDE3151-A3E6-E449-98E2-07DF10997F53}"/>
              </a:ext>
            </a:extLst>
          </p:cNvPr>
          <p:cNvCxnSpPr/>
          <p:nvPr/>
        </p:nvCxnSpPr>
        <p:spPr>
          <a:xfrm flipV="1">
            <a:off x="8967886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5DCB6AE-06F8-7741-9BFB-65710A01DD22}"/>
              </a:ext>
            </a:extLst>
          </p:cNvPr>
          <p:cNvCxnSpPr>
            <a:cxnSpLocks/>
          </p:cNvCxnSpPr>
          <p:nvPr/>
        </p:nvCxnSpPr>
        <p:spPr>
          <a:xfrm flipV="1">
            <a:off x="2739506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F57532E-DCAF-4A47-8336-8F5B670DD970}"/>
              </a:ext>
            </a:extLst>
          </p:cNvPr>
          <p:cNvCxnSpPr/>
          <p:nvPr/>
        </p:nvCxnSpPr>
        <p:spPr>
          <a:xfrm flipV="1">
            <a:off x="4684192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B5024EB-636F-434E-8938-BF255FE45174}"/>
              </a:ext>
            </a:extLst>
          </p:cNvPr>
          <p:cNvSpPr txBox="1"/>
          <p:nvPr/>
        </p:nvSpPr>
        <p:spPr>
          <a:xfrm>
            <a:off x="3438134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6337A9C-4EB9-A84F-B3F5-EC0222303D16}"/>
              </a:ext>
            </a:extLst>
          </p:cNvPr>
          <p:cNvSpPr txBox="1"/>
          <p:nvPr/>
        </p:nvSpPr>
        <p:spPr>
          <a:xfrm>
            <a:off x="5145268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BD50FD-5514-1241-AFBD-EAC57C4DE2B2}"/>
              </a:ext>
            </a:extLst>
          </p:cNvPr>
          <p:cNvSpPr txBox="1"/>
          <p:nvPr/>
        </p:nvSpPr>
        <p:spPr>
          <a:xfrm>
            <a:off x="7587917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DE16B07-01EB-7943-A078-310E6C7DE20A}"/>
              </a:ext>
            </a:extLst>
          </p:cNvPr>
          <p:cNvSpPr txBox="1"/>
          <p:nvPr/>
        </p:nvSpPr>
        <p:spPr>
          <a:xfrm>
            <a:off x="8161216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0395024-BE27-F84A-9000-D1A57D695774}"/>
              </a:ext>
            </a:extLst>
          </p:cNvPr>
          <p:cNvSpPr txBox="1"/>
          <p:nvPr/>
        </p:nvSpPr>
        <p:spPr>
          <a:xfrm>
            <a:off x="9392710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6E249BE-01FD-414E-A4C9-2C4D1DE4B3BD}"/>
              </a:ext>
            </a:extLst>
          </p:cNvPr>
          <p:cNvCxnSpPr>
            <a:cxnSpLocks/>
          </p:cNvCxnSpPr>
          <p:nvPr/>
        </p:nvCxnSpPr>
        <p:spPr>
          <a:xfrm flipV="1">
            <a:off x="7304401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2CDAE30A-1D75-4146-9429-CD9A2F010A77}"/>
              </a:ext>
            </a:extLst>
          </p:cNvPr>
          <p:cNvSpPr/>
          <p:nvPr/>
        </p:nvSpPr>
        <p:spPr>
          <a:xfrm>
            <a:off x="7188075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7AB85FE-DB6E-4746-8C93-63EB13D32CC4}"/>
              </a:ext>
            </a:extLst>
          </p:cNvPr>
          <p:cNvSpPr/>
          <p:nvPr/>
        </p:nvSpPr>
        <p:spPr>
          <a:xfrm>
            <a:off x="8117464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2684FB0-D756-1945-854E-6824A56B3684}"/>
              </a:ext>
            </a:extLst>
          </p:cNvPr>
          <p:cNvSpPr/>
          <p:nvPr/>
        </p:nvSpPr>
        <p:spPr>
          <a:xfrm>
            <a:off x="9046852" y="779974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6FE205-5CC1-8C45-9A8C-CDCFADEE7462}"/>
              </a:ext>
            </a:extLst>
          </p:cNvPr>
          <p:cNvSpPr/>
          <p:nvPr/>
        </p:nvSpPr>
        <p:spPr>
          <a:xfrm>
            <a:off x="9969631" y="77997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945FC99-3ABA-F047-A607-EFC6FAF070DD}"/>
              </a:ext>
            </a:extLst>
          </p:cNvPr>
          <p:cNvSpPr/>
          <p:nvPr/>
        </p:nvSpPr>
        <p:spPr>
          <a:xfrm>
            <a:off x="6723380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0385F4-A2CD-F640-B357-B4246451378D}"/>
              </a:ext>
            </a:extLst>
          </p:cNvPr>
          <p:cNvSpPr/>
          <p:nvPr/>
        </p:nvSpPr>
        <p:spPr>
          <a:xfrm>
            <a:off x="7652769" y="77997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4DB3176-6710-EE4C-AFDB-2F15C46665EA}"/>
              </a:ext>
            </a:extLst>
          </p:cNvPr>
          <p:cNvSpPr/>
          <p:nvPr/>
        </p:nvSpPr>
        <p:spPr>
          <a:xfrm>
            <a:off x="8582158" y="77997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918D7D-7D5C-A947-AF27-A67E73C9432E}"/>
              </a:ext>
            </a:extLst>
          </p:cNvPr>
          <p:cNvSpPr/>
          <p:nvPr/>
        </p:nvSpPr>
        <p:spPr>
          <a:xfrm>
            <a:off x="9508242" y="779974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D823BFF-99C8-1D4B-9629-D65718E52C04}"/>
              </a:ext>
            </a:extLst>
          </p:cNvPr>
          <p:cNvSpPr/>
          <p:nvPr/>
        </p:nvSpPr>
        <p:spPr>
          <a:xfrm>
            <a:off x="10431021" y="77997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35C4758-0595-BC43-AF3A-377280FCB475}"/>
              </a:ext>
            </a:extLst>
          </p:cNvPr>
          <p:cNvSpPr/>
          <p:nvPr/>
        </p:nvSpPr>
        <p:spPr>
          <a:xfrm>
            <a:off x="10889105" y="77997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62650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Sparse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similar are these two sentences?</a:t>
            </a:r>
          </a:p>
          <a:p>
            <a:pPr lvl="1"/>
            <a:r>
              <a:rPr lang="en-US" sz="2800" dirty="0"/>
              <a:t>“I love Vector”</a:t>
            </a:r>
          </a:p>
          <a:p>
            <a:pPr lvl="1"/>
            <a:r>
              <a:rPr lang="en-US" sz="2800" dirty="0"/>
              <a:t>“Cassandra cares for her cat.”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18DD2408-49A4-7D45-A7C0-837316BC4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3AB340-C651-0546-9F60-0C2519589EC8}"/>
              </a:ext>
            </a:extLst>
          </p:cNvPr>
          <p:cNvCxnSpPr>
            <a:cxnSpLocks/>
          </p:cNvCxnSpPr>
          <p:nvPr/>
        </p:nvCxnSpPr>
        <p:spPr>
          <a:xfrm flipV="1">
            <a:off x="7232076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2B28213-8D1A-2041-AA1C-818A9FA7060C}"/>
              </a:ext>
            </a:extLst>
          </p:cNvPr>
          <p:cNvCxnSpPr/>
          <p:nvPr/>
        </p:nvCxnSpPr>
        <p:spPr>
          <a:xfrm flipV="1">
            <a:off x="8967886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4CA84AD-5FC2-5B4B-9601-61006892633E}"/>
              </a:ext>
            </a:extLst>
          </p:cNvPr>
          <p:cNvCxnSpPr>
            <a:cxnSpLocks/>
          </p:cNvCxnSpPr>
          <p:nvPr/>
        </p:nvCxnSpPr>
        <p:spPr>
          <a:xfrm flipV="1">
            <a:off x="2739506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AF3F8A0-EB5B-9148-A3A1-4F66C9E17650}"/>
              </a:ext>
            </a:extLst>
          </p:cNvPr>
          <p:cNvCxnSpPr/>
          <p:nvPr/>
        </p:nvCxnSpPr>
        <p:spPr>
          <a:xfrm flipV="1">
            <a:off x="4684192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D85CDA4-0799-F442-9D66-EE44AF7D6D1C}"/>
              </a:ext>
            </a:extLst>
          </p:cNvPr>
          <p:cNvSpPr txBox="1"/>
          <p:nvPr/>
        </p:nvSpPr>
        <p:spPr>
          <a:xfrm>
            <a:off x="3438134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6A06BE-1599-194E-B409-DED71F2EC915}"/>
              </a:ext>
            </a:extLst>
          </p:cNvPr>
          <p:cNvSpPr txBox="1"/>
          <p:nvPr/>
        </p:nvSpPr>
        <p:spPr>
          <a:xfrm>
            <a:off x="5145268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0C555A-F881-A448-B5E2-6AFFA13A8B7E}"/>
              </a:ext>
            </a:extLst>
          </p:cNvPr>
          <p:cNvSpPr txBox="1"/>
          <p:nvPr/>
        </p:nvSpPr>
        <p:spPr>
          <a:xfrm>
            <a:off x="7587917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E92D000-CB68-DD43-BC77-B8E250987B06}"/>
              </a:ext>
            </a:extLst>
          </p:cNvPr>
          <p:cNvSpPr txBox="1"/>
          <p:nvPr/>
        </p:nvSpPr>
        <p:spPr>
          <a:xfrm>
            <a:off x="8161216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3D6921E-0AF5-E64D-81C5-173279505F84}"/>
              </a:ext>
            </a:extLst>
          </p:cNvPr>
          <p:cNvSpPr txBox="1"/>
          <p:nvPr/>
        </p:nvSpPr>
        <p:spPr>
          <a:xfrm>
            <a:off x="9392710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DD0455F-FEAD-7D46-BFC2-1B5202F5920B}"/>
              </a:ext>
            </a:extLst>
          </p:cNvPr>
          <p:cNvCxnSpPr>
            <a:cxnSpLocks/>
          </p:cNvCxnSpPr>
          <p:nvPr/>
        </p:nvCxnSpPr>
        <p:spPr>
          <a:xfrm flipV="1">
            <a:off x="7304401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FFF82EF0-2EB1-C849-BA3A-AB8F78A1F809}"/>
              </a:ext>
            </a:extLst>
          </p:cNvPr>
          <p:cNvSpPr/>
          <p:nvPr/>
        </p:nvSpPr>
        <p:spPr>
          <a:xfrm>
            <a:off x="7188075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90568C6-17CB-EA44-9882-F2C1987AE8A4}"/>
              </a:ext>
            </a:extLst>
          </p:cNvPr>
          <p:cNvSpPr/>
          <p:nvPr/>
        </p:nvSpPr>
        <p:spPr>
          <a:xfrm>
            <a:off x="8117464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5EEADEC-5405-7B43-9844-A5BC5BE07140}"/>
              </a:ext>
            </a:extLst>
          </p:cNvPr>
          <p:cNvSpPr/>
          <p:nvPr/>
        </p:nvSpPr>
        <p:spPr>
          <a:xfrm>
            <a:off x="9046852" y="779974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64F707F-F8E4-2B40-BF99-26D109882E5D}"/>
              </a:ext>
            </a:extLst>
          </p:cNvPr>
          <p:cNvSpPr/>
          <p:nvPr/>
        </p:nvSpPr>
        <p:spPr>
          <a:xfrm>
            <a:off x="9969631" y="77997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432D2C8-6C54-F44F-9EDB-160045C3CA0F}"/>
              </a:ext>
            </a:extLst>
          </p:cNvPr>
          <p:cNvSpPr/>
          <p:nvPr/>
        </p:nvSpPr>
        <p:spPr>
          <a:xfrm>
            <a:off x="6723380" y="7799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79113CA-9E16-DE48-8EA8-E511065FFAD7}"/>
              </a:ext>
            </a:extLst>
          </p:cNvPr>
          <p:cNvSpPr/>
          <p:nvPr/>
        </p:nvSpPr>
        <p:spPr>
          <a:xfrm>
            <a:off x="7652769" y="77997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3149758-7351-6541-BEF9-A430EF2AD21B}"/>
              </a:ext>
            </a:extLst>
          </p:cNvPr>
          <p:cNvSpPr/>
          <p:nvPr/>
        </p:nvSpPr>
        <p:spPr>
          <a:xfrm>
            <a:off x="8582158" y="77997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86100BB-399C-164C-951D-2E35C12A8713}"/>
              </a:ext>
            </a:extLst>
          </p:cNvPr>
          <p:cNvSpPr/>
          <p:nvPr/>
        </p:nvSpPr>
        <p:spPr>
          <a:xfrm>
            <a:off x="9508242" y="779974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8F1DE03-F993-1F45-88E6-D6B3482214E3}"/>
              </a:ext>
            </a:extLst>
          </p:cNvPr>
          <p:cNvSpPr/>
          <p:nvPr/>
        </p:nvSpPr>
        <p:spPr>
          <a:xfrm>
            <a:off x="10431021" y="77997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880A3A5-6B46-BC47-B73A-001065197646}"/>
              </a:ext>
            </a:extLst>
          </p:cNvPr>
          <p:cNvSpPr/>
          <p:nvPr/>
        </p:nvSpPr>
        <p:spPr>
          <a:xfrm>
            <a:off x="10889105" y="77997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68457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word embedding?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Embeddings are dense vectors</a:t>
            </a:r>
          </a:p>
          <a:p>
            <a:r>
              <a:rPr lang="en-US" sz="3200" dirty="0"/>
              <a:t>Can be compared using distance metrics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7C6B6CB-1C6E-9F49-B554-8A0BB660A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2B62F8-9CEC-9746-BDAF-788332F28E54}"/>
              </a:ext>
            </a:extLst>
          </p:cNvPr>
          <p:cNvSpPr/>
          <p:nvPr/>
        </p:nvSpPr>
        <p:spPr>
          <a:xfrm>
            <a:off x="3284437" y="32658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A80B79-53CA-8440-8598-0A23269394EC}"/>
              </a:ext>
            </a:extLst>
          </p:cNvPr>
          <p:cNvSpPr/>
          <p:nvPr/>
        </p:nvSpPr>
        <p:spPr>
          <a:xfrm>
            <a:off x="4213826" y="32658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2A21C6D-A6B4-F04A-818C-DCB8B4C611CA}"/>
              </a:ext>
            </a:extLst>
          </p:cNvPr>
          <p:cNvSpPr/>
          <p:nvPr/>
        </p:nvSpPr>
        <p:spPr>
          <a:xfrm>
            <a:off x="5143214" y="326583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55280AD-2BD1-8944-B62A-339D12FA6952}"/>
              </a:ext>
            </a:extLst>
          </p:cNvPr>
          <p:cNvSpPr/>
          <p:nvPr/>
        </p:nvSpPr>
        <p:spPr>
          <a:xfrm>
            <a:off x="6065993" y="326583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97C93B-629F-2C42-949F-92162403E2A9}"/>
              </a:ext>
            </a:extLst>
          </p:cNvPr>
          <p:cNvSpPr/>
          <p:nvPr/>
        </p:nvSpPr>
        <p:spPr>
          <a:xfrm>
            <a:off x="2819742" y="32658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385375E-2D2F-B84E-999E-5C8DBE9FDC4F}"/>
              </a:ext>
            </a:extLst>
          </p:cNvPr>
          <p:cNvSpPr/>
          <p:nvPr/>
        </p:nvSpPr>
        <p:spPr>
          <a:xfrm>
            <a:off x="3749131" y="32658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DDD5096-2EB3-BB40-A693-E625A5D0E543}"/>
              </a:ext>
            </a:extLst>
          </p:cNvPr>
          <p:cNvSpPr/>
          <p:nvPr/>
        </p:nvSpPr>
        <p:spPr>
          <a:xfrm>
            <a:off x="4678520" y="3265837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7CB173-A05E-154A-A4C8-0E4E9F747EB2}"/>
              </a:ext>
            </a:extLst>
          </p:cNvPr>
          <p:cNvSpPr/>
          <p:nvPr/>
        </p:nvSpPr>
        <p:spPr>
          <a:xfrm>
            <a:off x="5604604" y="326583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19C30F1-A558-DE49-9D42-2142CAF2FFAD}"/>
              </a:ext>
            </a:extLst>
          </p:cNvPr>
          <p:cNvSpPr/>
          <p:nvPr/>
        </p:nvSpPr>
        <p:spPr>
          <a:xfrm>
            <a:off x="6527383" y="3265834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77ECCD-4955-1F4E-85A3-44D9C3FFF6A1}"/>
              </a:ext>
            </a:extLst>
          </p:cNvPr>
          <p:cNvSpPr/>
          <p:nvPr/>
        </p:nvSpPr>
        <p:spPr>
          <a:xfrm>
            <a:off x="6995381" y="3265833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28FEAB4-ED2F-8D4D-BC7D-A7A82F7962FA}"/>
              </a:ext>
            </a:extLst>
          </p:cNvPr>
          <p:cNvCxnSpPr>
            <a:cxnSpLocks/>
          </p:cNvCxnSpPr>
          <p:nvPr/>
        </p:nvCxnSpPr>
        <p:spPr>
          <a:xfrm flipV="1">
            <a:off x="6530936" y="5635437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0CF7764-EA63-AA4B-A21C-3D255E74E0DA}"/>
              </a:ext>
            </a:extLst>
          </p:cNvPr>
          <p:cNvCxnSpPr/>
          <p:nvPr/>
        </p:nvCxnSpPr>
        <p:spPr>
          <a:xfrm flipV="1">
            <a:off x="8266746" y="4021986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F758B6D-522B-C045-81C6-B6EE86EC3560}"/>
              </a:ext>
            </a:extLst>
          </p:cNvPr>
          <p:cNvCxnSpPr>
            <a:cxnSpLocks/>
          </p:cNvCxnSpPr>
          <p:nvPr/>
        </p:nvCxnSpPr>
        <p:spPr>
          <a:xfrm flipV="1">
            <a:off x="6603261" y="3935629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C0D6186-08FF-2A42-8036-E62BD5ABC944}"/>
              </a:ext>
            </a:extLst>
          </p:cNvPr>
          <p:cNvCxnSpPr>
            <a:cxnSpLocks/>
          </p:cNvCxnSpPr>
          <p:nvPr/>
        </p:nvCxnSpPr>
        <p:spPr>
          <a:xfrm flipV="1">
            <a:off x="2038366" y="5075092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69A211-4046-CD4B-89A2-17A74A5F1249}"/>
              </a:ext>
            </a:extLst>
          </p:cNvPr>
          <p:cNvCxnSpPr/>
          <p:nvPr/>
        </p:nvCxnSpPr>
        <p:spPr>
          <a:xfrm flipV="1">
            <a:off x="3983052" y="4315675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10AF709-3307-0C41-80A6-AF948E34630E}"/>
              </a:ext>
            </a:extLst>
          </p:cNvPr>
          <p:cNvSpPr txBox="1"/>
          <p:nvPr/>
        </p:nvSpPr>
        <p:spPr>
          <a:xfrm>
            <a:off x="2736994" y="55597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DFF326B-D038-464C-BBA5-261672F5C6A1}"/>
              </a:ext>
            </a:extLst>
          </p:cNvPr>
          <p:cNvSpPr txBox="1"/>
          <p:nvPr/>
        </p:nvSpPr>
        <p:spPr>
          <a:xfrm>
            <a:off x="4444128" y="500278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A9C0A9D-40A2-E742-AC33-3FE860772E62}"/>
              </a:ext>
            </a:extLst>
          </p:cNvPr>
          <p:cNvSpPr txBox="1"/>
          <p:nvPr/>
        </p:nvSpPr>
        <p:spPr>
          <a:xfrm>
            <a:off x="6886777" y="4719317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CD49221-255A-F544-ACE9-B0A0969231E0}"/>
              </a:ext>
            </a:extLst>
          </p:cNvPr>
          <p:cNvSpPr txBox="1"/>
          <p:nvPr/>
        </p:nvSpPr>
        <p:spPr>
          <a:xfrm>
            <a:off x="7460076" y="59425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E957000-FB28-8147-B790-1F4C95A1CE2F}"/>
              </a:ext>
            </a:extLst>
          </p:cNvPr>
          <p:cNvSpPr txBox="1"/>
          <p:nvPr/>
        </p:nvSpPr>
        <p:spPr>
          <a:xfrm>
            <a:off x="8691570" y="48692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878108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FBD0F-8D00-1D4B-8004-301CF4EF9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076D5-1AC7-024A-A506-8DFA1BE9E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Squish sparse matrices into smaller ones</a:t>
            </a:r>
          </a:p>
          <a:p>
            <a:r>
              <a:rPr lang="en-US" sz="3200" dirty="0"/>
              <a:t>“cat” and “dog” and “Vector” now similar because of shared context</a:t>
            </a:r>
          </a:p>
          <a:p>
            <a:r>
              <a:rPr lang="en-US" sz="3200" dirty="0"/>
              <a:t>Potential downsides?</a:t>
            </a:r>
          </a:p>
          <a:p>
            <a:endParaRPr lang="en-US" sz="3200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D2C6C9A-8E6C-FB4E-A0B0-EC2EC50E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C641CD8-AFBA-954D-9A41-D071B5037069}"/>
              </a:ext>
            </a:extLst>
          </p:cNvPr>
          <p:cNvSpPr/>
          <p:nvPr/>
        </p:nvSpPr>
        <p:spPr>
          <a:xfrm>
            <a:off x="7178161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6EA769-E3F0-F143-8373-18FE8085FB91}"/>
              </a:ext>
            </a:extLst>
          </p:cNvPr>
          <p:cNvSpPr/>
          <p:nvPr/>
        </p:nvSpPr>
        <p:spPr>
          <a:xfrm>
            <a:off x="8107550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A28193-E087-0C44-BB07-C64468E9FD40}"/>
              </a:ext>
            </a:extLst>
          </p:cNvPr>
          <p:cNvSpPr/>
          <p:nvPr/>
        </p:nvSpPr>
        <p:spPr>
          <a:xfrm>
            <a:off x="9036938" y="681040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C434264-3053-9C4E-AE19-3640018800B9}"/>
              </a:ext>
            </a:extLst>
          </p:cNvPr>
          <p:cNvSpPr/>
          <p:nvPr/>
        </p:nvSpPr>
        <p:spPr>
          <a:xfrm>
            <a:off x="9959717" y="68103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ECE3AE2-F35D-3E4C-847B-37CC8C5C5195}"/>
              </a:ext>
            </a:extLst>
          </p:cNvPr>
          <p:cNvSpPr/>
          <p:nvPr/>
        </p:nvSpPr>
        <p:spPr>
          <a:xfrm>
            <a:off x="6713466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CA9CAAC-0DA1-2547-A0E0-5D865C4A54A2}"/>
              </a:ext>
            </a:extLst>
          </p:cNvPr>
          <p:cNvSpPr/>
          <p:nvPr/>
        </p:nvSpPr>
        <p:spPr>
          <a:xfrm>
            <a:off x="7642855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68943EB-695F-E745-A835-E14ADA59DEC6}"/>
              </a:ext>
            </a:extLst>
          </p:cNvPr>
          <p:cNvSpPr/>
          <p:nvPr/>
        </p:nvSpPr>
        <p:spPr>
          <a:xfrm>
            <a:off x="8572244" y="68104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7E29DF-1B79-6540-BED5-45B2B7B116CE}"/>
              </a:ext>
            </a:extLst>
          </p:cNvPr>
          <p:cNvSpPr/>
          <p:nvPr/>
        </p:nvSpPr>
        <p:spPr>
          <a:xfrm>
            <a:off x="9498328" y="68104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AFBC7A-C0B0-4F4F-909F-1B3E35F5EEAA}"/>
              </a:ext>
            </a:extLst>
          </p:cNvPr>
          <p:cNvSpPr/>
          <p:nvPr/>
        </p:nvSpPr>
        <p:spPr>
          <a:xfrm>
            <a:off x="10421107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BDAF88-EEC4-A741-A67B-7F6D556C2D28}"/>
              </a:ext>
            </a:extLst>
          </p:cNvPr>
          <p:cNvSpPr/>
          <p:nvPr/>
        </p:nvSpPr>
        <p:spPr>
          <a:xfrm>
            <a:off x="10889105" y="681037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6E4086-5C0C-BE42-9EE4-AD4E03AD22E3}"/>
              </a:ext>
            </a:extLst>
          </p:cNvPr>
          <p:cNvCxnSpPr>
            <a:cxnSpLocks/>
          </p:cNvCxnSpPr>
          <p:nvPr/>
        </p:nvCxnSpPr>
        <p:spPr>
          <a:xfrm flipV="1">
            <a:off x="7232076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7B9E31-F11E-1445-97FA-65F0C173F088}"/>
              </a:ext>
            </a:extLst>
          </p:cNvPr>
          <p:cNvCxnSpPr/>
          <p:nvPr/>
        </p:nvCxnSpPr>
        <p:spPr>
          <a:xfrm flipV="1">
            <a:off x="8967886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B3D5BDB-1D35-124F-8FFF-4ED8B14AE297}"/>
              </a:ext>
            </a:extLst>
          </p:cNvPr>
          <p:cNvCxnSpPr>
            <a:cxnSpLocks/>
          </p:cNvCxnSpPr>
          <p:nvPr/>
        </p:nvCxnSpPr>
        <p:spPr>
          <a:xfrm flipV="1">
            <a:off x="7304401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B0161F1-E44A-C048-96E7-109D40E097AD}"/>
              </a:ext>
            </a:extLst>
          </p:cNvPr>
          <p:cNvCxnSpPr>
            <a:cxnSpLocks/>
          </p:cNvCxnSpPr>
          <p:nvPr/>
        </p:nvCxnSpPr>
        <p:spPr>
          <a:xfrm flipV="1">
            <a:off x="2739506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B666A7-717A-DF40-B2A2-39C205C12B81}"/>
              </a:ext>
            </a:extLst>
          </p:cNvPr>
          <p:cNvCxnSpPr/>
          <p:nvPr/>
        </p:nvCxnSpPr>
        <p:spPr>
          <a:xfrm flipV="1">
            <a:off x="4684192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F83524E-E0DF-1740-A1F2-D243539EEFC6}"/>
              </a:ext>
            </a:extLst>
          </p:cNvPr>
          <p:cNvSpPr txBox="1"/>
          <p:nvPr/>
        </p:nvSpPr>
        <p:spPr>
          <a:xfrm>
            <a:off x="3438134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28A6E8-B6E5-FE46-A531-EC282B34FFDC}"/>
              </a:ext>
            </a:extLst>
          </p:cNvPr>
          <p:cNvSpPr txBox="1"/>
          <p:nvPr/>
        </p:nvSpPr>
        <p:spPr>
          <a:xfrm>
            <a:off x="5145268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BEADDC5-FAE7-8448-89F0-B761F26661DA}"/>
              </a:ext>
            </a:extLst>
          </p:cNvPr>
          <p:cNvSpPr txBox="1"/>
          <p:nvPr/>
        </p:nvSpPr>
        <p:spPr>
          <a:xfrm>
            <a:off x="7587917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CE1DB89-F734-1A45-B84A-3CDBA72448D3}"/>
              </a:ext>
            </a:extLst>
          </p:cNvPr>
          <p:cNvSpPr txBox="1"/>
          <p:nvPr/>
        </p:nvSpPr>
        <p:spPr>
          <a:xfrm>
            <a:off x="8161216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6B88123-CD10-474E-AE7D-84499C299B9A}"/>
              </a:ext>
            </a:extLst>
          </p:cNvPr>
          <p:cNvSpPr txBox="1"/>
          <p:nvPr/>
        </p:nvSpPr>
        <p:spPr>
          <a:xfrm>
            <a:off x="9392710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7341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FBD0F-8D00-1D4B-8004-301CF4EF9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076D5-1AC7-024A-A506-8DFA1BE9E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Potential downsides:</a:t>
            </a:r>
          </a:p>
          <a:p>
            <a:pPr lvl="1"/>
            <a:r>
              <a:rPr lang="en-US" sz="2800" dirty="0"/>
              <a:t>Slower than sparse methods</a:t>
            </a:r>
          </a:p>
          <a:p>
            <a:pPr lvl="1"/>
            <a:r>
              <a:rPr lang="en-US" sz="2800" dirty="0"/>
              <a:t>Forms must be </a:t>
            </a:r>
            <a:r>
              <a:rPr lang="en-US" sz="2800" i="1" dirty="0"/>
              <a:t>learned</a:t>
            </a:r>
            <a:r>
              <a:rPr lang="en-US" sz="2800" dirty="0"/>
              <a:t> or </a:t>
            </a:r>
            <a:r>
              <a:rPr lang="en-US" sz="2800" i="1" dirty="0"/>
              <a:t>computed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286B5BF-DBD5-BA47-9971-6B3D983BA16C}"/>
              </a:ext>
            </a:extLst>
          </p:cNvPr>
          <p:cNvCxnSpPr>
            <a:cxnSpLocks/>
          </p:cNvCxnSpPr>
          <p:nvPr/>
        </p:nvCxnSpPr>
        <p:spPr>
          <a:xfrm flipV="1">
            <a:off x="7232076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1CB6E7-E368-F84C-8EF8-F73F8F3EE126}"/>
              </a:ext>
            </a:extLst>
          </p:cNvPr>
          <p:cNvCxnSpPr/>
          <p:nvPr/>
        </p:nvCxnSpPr>
        <p:spPr>
          <a:xfrm flipV="1">
            <a:off x="8967886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1ACE357-C4FF-4345-B38B-2F55A691FFB3}"/>
              </a:ext>
            </a:extLst>
          </p:cNvPr>
          <p:cNvCxnSpPr>
            <a:cxnSpLocks/>
          </p:cNvCxnSpPr>
          <p:nvPr/>
        </p:nvCxnSpPr>
        <p:spPr>
          <a:xfrm flipV="1">
            <a:off x="7304401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DFFDA28-E1D4-DF46-832A-2471D57E61CD}"/>
              </a:ext>
            </a:extLst>
          </p:cNvPr>
          <p:cNvCxnSpPr>
            <a:cxnSpLocks/>
          </p:cNvCxnSpPr>
          <p:nvPr/>
        </p:nvCxnSpPr>
        <p:spPr>
          <a:xfrm flipV="1">
            <a:off x="2739506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156E6C-1AB3-E947-B8CA-78934F716D1C}"/>
              </a:ext>
            </a:extLst>
          </p:cNvPr>
          <p:cNvCxnSpPr/>
          <p:nvPr/>
        </p:nvCxnSpPr>
        <p:spPr>
          <a:xfrm flipV="1">
            <a:off x="4684192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C8F5CFE-7129-6F47-ADEA-A748445C304B}"/>
              </a:ext>
            </a:extLst>
          </p:cNvPr>
          <p:cNvSpPr txBox="1"/>
          <p:nvPr/>
        </p:nvSpPr>
        <p:spPr>
          <a:xfrm>
            <a:off x="3438134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2293DE-633C-D64E-8066-901CE248848D}"/>
              </a:ext>
            </a:extLst>
          </p:cNvPr>
          <p:cNvSpPr txBox="1"/>
          <p:nvPr/>
        </p:nvSpPr>
        <p:spPr>
          <a:xfrm>
            <a:off x="5145268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757A67-C106-F74D-BEFD-E01C5D746C07}"/>
              </a:ext>
            </a:extLst>
          </p:cNvPr>
          <p:cNvSpPr txBox="1"/>
          <p:nvPr/>
        </p:nvSpPr>
        <p:spPr>
          <a:xfrm>
            <a:off x="7587917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1279D7-6ACE-1948-BC79-ACD8899C7974}"/>
              </a:ext>
            </a:extLst>
          </p:cNvPr>
          <p:cNvSpPr txBox="1"/>
          <p:nvPr/>
        </p:nvSpPr>
        <p:spPr>
          <a:xfrm>
            <a:off x="8161216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5B74F3-960F-604E-B401-8A684BC063BD}"/>
              </a:ext>
            </a:extLst>
          </p:cNvPr>
          <p:cNvSpPr txBox="1"/>
          <p:nvPr/>
        </p:nvSpPr>
        <p:spPr>
          <a:xfrm>
            <a:off x="9392710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C15C2445-AD96-684F-B7EC-041DD0FA6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A2AD5BF-C747-E745-9D47-94608C57D29F}"/>
              </a:ext>
            </a:extLst>
          </p:cNvPr>
          <p:cNvSpPr/>
          <p:nvPr/>
        </p:nvSpPr>
        <p:spPr>
          <a:xfrm>
            <a:off x="7178161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58EC002-5232-894B-8E4D-1C5194A836DF}"/>
              </a:ext>
            </a:extLst>
          </p:cNvPr>
          <p:cNvSpPr/>
          <p:nvPr/>
        </p:nvSpPr>
        <p:spPr>
          <a:xfrm>
            <a:off x="8107550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8295F70-D456-4445-91E3-7929B2514D52}"/>
              </a:ext>
            </a:extLst>
          </p:cNvPr>
          <p:cNvSpPr/>
          <p:nvPr/>
        </p:nvSpPr>
        <p:spPr>
          <a:xfrm>
            <a:off x="9036938" y="681040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4CABE52-EFE9-714B-95E2-310FC1360185}"/>
              </a:ext>
            </a:extLst>
          </p:cNvPr>
          <p:cNvSpPr/>
          <p:nvPr/>
        </p:nvSpPr>
        <p:spPr>
          <a:xfrm>
            <a:off x="9959717" y="68103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202C3DE-B23E-674C-ADF0-C9C9AAB75167}"/>
              </a:ext>
            </a:extLst>
          </p:cNvPr>
          <p:cNvSpPr/>
          <p:nvPr/>
        </p:nvSpPr>
        <p:spPr>
          <a:xfrm>
            <a:off x="6713466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199ACF0-92B5-7D47-A87D-8E565E9A7C31}"/>
              </a:ext>
            </a:extLst>
          </p:cNvPr>
          <p:cNvSpPr/>
          <p:nvPr/>
        </p:nvSpPr>
        <p:spPr>
          <a:xfrm>
            <a:off x="7642855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13D3679-B6BE-3D41-BA07-6EA8B6943C4D}"/>
              </a:ext>
            </a:extLst>
          </p:cNvPr>
          <p:cNvSpPr/>
          <p:nvPr/>
        </p:nvSpPr>
        <p:spPr>
          <a:xfrm>
            <a:off x="8572244" y="68104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CF6F784-44F4-E94D-A1F5-002757286251}"/>
              </a:ext>
            </a:extLst>
          </p:cNvPr>
          <p:cNvSpPr/>
          <p:nvPr/>
        </p:nvSpPr>
        <p:spPr>
          <a:xfrm>
            <a:off x="9498328" y="68104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FAB5C1-09CC-574C-9E4F-886F1A1DBD6D}"/>
              </a:ext>
            </a:extLst>
          </p:cNvPr>
          <p:cNvSpPr/>
          <p:nvPr/>
        </p:nvSpPr>
        <p:spPr>
          <a:xfrm>
            <a:off x="10421107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A920227-9B0A-5048-9F24-A292F448A869}"/>
              </a:ext>
            </a:extLst>
          </p:cNvPr>
          <p:cNvSpPr/>
          <p:nvPr/>
        </p:nvSpPr>
        <p:spPr>
          <a:xfrm>
            <a:off x="10889105" y="681037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</p:spTree>
    <p:extLst>
      <p:ext uri="{BB962C8B-B14F-4D97-AF65-F5344CB8AC3E}">
        <p14:creationId xmlns:p14="http://schemas.microsoft.com/office/powerpoint/2010/main" val="632838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DC5AF-BF03-A949-B01B-3BAF9D7B1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Word embedding</a:t>
            </a:r>
            <a:br>
              <a:rPr lang="en-US" b="1" dirty="0"/>
            </a:br>
            <a:r>
              <a:rPr lang="en-US" b="1" dirty="0"/>
              <a:t>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A35CC-E833-3940-97DA-DDE6CF465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375CF8A-4DB7-284F-B8A7-FB2C0962A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578454"/>
              </p:ext>
            </p:extLst>
          </p:nvPr>
        </p:nvGraphicFramePr>
        <p:xfrm>
          <a:off x="528732" y="2644962"/>
          <a:ext cx="11134535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7700">
                  <a:extLst>
                    <a:ext uri="{9D8B030D-6E8A-4147-A177-3AD203B41FA5}">
                      <a16:colId xmlns:a16="http://schemas.microsoft.com/office/drawing/2014/main" val="96265076"/>
                    </a:ext>
                  </a:extLst>
                </a:gridCol>
                <a:gridCol w="6426835">
                  <a:extLst>
                    <a:ext uri="{9D8B030D-6E8A-4147-A177-3AD203B41FA5}">
                      <a16:colId xmlns:a16="http://schemas.microsoft.com/office/drawing/2014/main" val="2118379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Method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Paper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217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5875" lvl="1" indent="0" algn="l">
                        <a:tabLst/>
                      </a:pP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Latent Semantic Analysis (LSA)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Landauer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Dumais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1997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709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Hyperspace Analogue to Language 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Lund &amp; Burgess, 1996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218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word2vec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Mikolov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Sutskever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Chen, </a:t>
                      </a: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Corrado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&amp; Dean, 2013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48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ELMo</a:t>
                      </a:r>
                      <a:endParaRPr lang="en-US" sz="2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Peters, Neumann, </a:t>
                      </a: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Iyyer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Gardner, Clark, Lee, &amp; </a:t>
                      </a:r>
                      <a:r>
                        <a:rPr lang="en-US" sz="2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Zettlemoyer</a:t>
                      </a:r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2018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352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BERT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Devlin, Chang, Lee, &amp; Toutanova, </a:t>
                      </a:r>
                      <a:r>
                        <a:rPr lang="en-US" sz="2200" i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arxiv</a:t>
                      </a:r>
                      <a:endParaRPr lang="en-US" sz="2200" i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241390"/>
                  </a:ext>
                </a:extLst>
              </a:tr>
            </a:tbl>
          </a:graphicData>
        </a:graphic>
      </p:graphicFrame>
      <p:sp>
        <p:nvSpPr>
          <p:cNvPr id="36" name="Rectangle 35">
            <a:extLst>
              <a:ext uri="{FF2B5EF4-FFF2-40B4-BE49-F238E27FC236}">
                <a16:creationId xmlns:a16="http://schemas.microsoft.com/office/drawing/2014/main" id="{CBD53483-BF74-F640-8703-7A33CF2002B8}"/>
              </a:ext>
            </a:extLst>
          </p:cNvPr>
          <p:cNvSpPr/>
          <p:nvPr/>
        </p:nvSpPr>
        <p:spPr>
          <a:xfrm>
            <a:off x="7178161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A6F8213-73A5-304B-B5D8-BFB7BCD6E85E}"/>
              </a:ext>
            </a:extLst>
          </p:cNvPr>
          <p:cNvSpPr/>
          <p:nvPr/>
        </p:nvSpPr>
        <p:spPr>
          <a:xfrm>
            <a:off x="8107550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27DCE3A-304A-D546-9A67-81A02CC1CF1E}"/>
              </a:ext>
            </a:extLst>
          </p:cNvPr>
          <p:cNvSpPr/>
          <p:nvPr/>
        </p:nvSpPr>
        <p:spPr>
          <a:xfrm>
            <a:off x="9036938" y="681040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6995C3E-9A64-1344-957D-6EE6790BFE09}"/>
              </a:ext>
            </a:extLst>
          </p:cNvPr>
          <p:cNvSpPr/>
          <p:nvPr/>
        </p:nvSpPr>
        <p:spPr>
          <a:xfrm>
            <a:off x="9959717" y="68103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158F58-93BE-F748-A55A-394E46C7251A}"/>
              </a:ext>
            </a:extLst>
          </p:cNvPr>
          <p:cNvSpPr/>
          <p:nvPr/>
        </p:nvSpPr>
        <p:spPr>
          <a:xfrm>
            <a:off x="6713466" y="68104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1E6B221-F9F6-1C49-8EB2-2B74B224B7AC}"/>
              </a:ext>
            </a:extLst>
          </p:cNvPr>
          <p:cNvSpPr/>
          <p:nvPr/>
        </p:nvSpPr>
        <p:spPr>
          <a:xfrm>
            <a:off x="7642855" y="681042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5047B0-914E-9E49-ACE1-57542EB41333}"/>
              </a:ext>
            </a:extLst>
          </p:cNvPr>
          <p:cNvSpPr/>
          <p:nvPr/>
        </p:nvSpPr>
        <p:spPr>
          <a:xfrm>
            <a:off x="8572244" y="68104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3976CD4-5BCA-9943-B0AA-F3AE2C88BF86}"/>
              </a:ext>
            </a:extLst>
          </p:cNvPr>
          <p:cNvSpPr/>
          <p:nvPr/>
        </p:nvSpPr>
        <p:spPr>
          <a:xfrm>
            <a:off x="9498328" y="68104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15F0495-5619-B444-BBC6-E12DBBB50DDF}"/>
              </a:ext>
            </a:extLst>
          </p:cNvPr>
          <p:cNvSpPr/>
          <p:nvPr/>
        </p:nvSpPr>
        <p:spPr>
          <a:xfrm>
            <a:off x="10421107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D112C69-6634-0C47-9CF0-3B4F088F8872}"/>
              </a:ext>
            </a:extLst>
          </p:cNvPr>
          <p:cNvSpPr/>
          <p:nvPr/>
        </p:nvSpPr>
        <p:spPr>
          <a:xfrm>
            <a:off x="10889105" y="681037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</p:spTree>
    <p:extLst>
      <p:ext uri="{BB962C8B-B14F-4D97-AF65-F5344CB8AC3E}">
        <p14:creationId xmlns:p14="http://schemas.microsoft.com/office/powerpoint/2010/main" val="396183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36852-3807-2A48-94AE-A989EAE0A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Steps for obtaining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61138-E0AB-3E47-B3A3-9867BAEE0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Select your corpus (e.g. TED talk transcriptions)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For embeddings methods, bigger is better (</a:t>
            </a:r>
            <a:r>
              <a:rPr lang="en-US" sz="3200" dirty="0" err="1"/>
              <a:t>Recchia</a:t>
            </a:r>
            <a:r>
              <a:rPr lang="en-US" sz="3200" dirty="0"/>
              <a:t> &amp; Jones, 2009)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Decide on an evaluation method</a:t>
            </a:r>
          </a:p>
          <a:p>
            <a:pPr lvl="1"/>
            <a:r>
              <a:rPr lang="en-US" sz="2800" dirty="0"/>
              <a:t>What do you want to predict? (e.g. reading times, brain activity)</a:t>
            </a:r>
          </a:p>
          <a:p>
            <a:pPr lvl="1"/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D524F-CDE6-9F43-919C-8A052C969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AFAAA-70E4-284B-BAEA-F776F637C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120" y="4984593"/>
            <a:ext cx="1703098" cy="62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1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9DA96-90EC-6A41-9202-45B8551E9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5477F-ECE9-1C43-A632-338D2EB05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Choose your desired “document size” for counting words (utterance, sentence, paragraph, blog post, etc.) ahead of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Load in your data (I like </a:t>
            </a:r>
            <a:r>
              <a:rPr lang="en-US" i="1" dirty="0"/>
              <a:t>pandas</a:t>
            </a:r>
            <a:r>
              <a:rPr lang="en-US" dirty="0"/>
              <a:t> for Python)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Split document into words (optionally: lemmatize to root form)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049A6-6557-034B-9AA7-8AF284CA5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83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1: Latent semantic analysis (LSA)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Advantages:</a:t>
            </a:r>
          </a:p>
          <a:p>
            <a:pPr lvl="1"/>
            <a:r>
              <a:rPr lang="en-US" sz="2800" dirty="0"/>
              <a:t>Easy to implement</a:t>
            </a:r>
          </a:p>
          <a:p>
            <a:pPr lvl="1"/>
            <a:r>
              <a:rPr lang="en-US" sz="2800" dirty="0"/>
              <a:t>Learns </a:t>
            </a:r>
            <a:r>
              <a:rPr lang="en-US" sz="2800" i="1" dirty="0"/>
              <a:t>global</a:t>
            </a:r>
            <a:r>
              <a:rPr lang="en-US" sz="2800" dirty="0"/>
              <a:t> word similarity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2B7E843-0C8E-6447-BA50-C6522CF9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19</a:t>
            </a:fld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3EE8EB-A51F-454A-A787-A880C63EED47}"/>
              </a:ext>
            </a:extLst>
          </p:cNvPr>
          <p:cNvCxnSpPr>
            <a:cxnSpLocks/>
          </p:cNvCxnSpPr>
          <p:nvPr/>
        </p:nvCxnSpPr>
        <p:spPr>
          <a:xfrm flipV="1">
            <a:off x="8832276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626F9C8-1BB1-A948-B9A6-6370EB861447}"/>
              </a:ext>
            </a:extLst>
          </p:cNvPr>
          <p:cNvCxnSpPr/>
          <p:nvPr/>
        </p:nvCxnSpPr>
        <p:spPr>
          <a:xfrm flipV="1">
            <a:off x="10568086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0C08FB5-4BAE-9340-AAD5-C782A3A3472C}"/>
              </a:ext>
            </a:extLst>
          </p:cNvPr>
          <p:cNvCxnSpPr>
            <a:cxnSpLocks/>
          </p:cNvCxnSpPr>
          <p:nvPr/>
        </p:nvCxnSpPr>
        <p:spPr>
          <a:xfrm flipV="1">
            <a:off x="8904601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7838C1B-397B-F048-8A0F-474379AC6F0C}"/>
              </a:ext>
            </a:extLst>
          </p:cNvPr>
          <p:cNvCxnSpPr>
            <a:cxnSpLocks/>
          </p:cNvCxnSpPr>
          <p:nvPr/>
        </p:nvCxnSpPr>
        <p:spPr>
          <a:xfrm flipV="1">
            <a:off x="4339706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E757A3-D723-1043-8ADF-5A7F095BBD4A}"/>
              </a:ext>
            </a:extLst>
          </p:cNvPr>
          <p:cNvCxnSpPr/>
          <p:nvPr/>
        </p:nvCxnSpPr>
        <p:spPr>
          <a:xfrm flipV="1">
            <a:off x="6284392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C3A02E0-66B8-E84C-B7DE-221661B6A38D}"/>
              </a:ext>
            </a:extLst>
          </p:cNvPr>
          <p:cNvSpPr txBox="1"/>
          <p:nvPr/>
        </p:nvSpPr>
        <p:spPr>
          <a:xfrm>
            <a:off x="5038334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89BC61-B0CE-4149-9EA4-7A44222F9222}"/>
              </a:ext>
            </a:extLst>
          </p:cNvPr>
          <p:cNvSpPr txBox="1"/>
          <p:nvPr/>
        </p:nvSpPr>
        <p:spPr>
          <a:xfrm>
            <a:off x="6745468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F762D9-C943-6A45-8F72-A7E2F93BF50D}"/>
              </a:ext>
            </a:extLst>
          </p:cNvPr>
          <p:cNvSpPr txBox="1"/>
          <p:nvPr/>
        </p:nvSpPr>
        <p:spPr>
          <a:xfrm>
            <a:off x="9188117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EFC487E-C1CF-1C4C-9F6F-D4C6F82CCCA5}"/>
              </a:ext>
            </a:extLst>
          </p:cNvPr>
          <p:cNvSpPr txBox="1"/>
          <p:nvPr/>
        </p:nvSpPr>
        <p:spPr>
          <a:xfrm>
            <a:off x="9761416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3C67F2-8E69-0647-B3A0-1F765633BB51}"/>
              </a:ext>
            </a:extLst>
          </p:cNvPr>
          <p:cNvSpPr txBox="1"/>
          <p:nvPr/>
        </p:nvSpPr>
        <p:spPr>
          <a:xfrm>
            <a:off x="10992910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25306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16817-64A5-F74D-8488-A9F4A4022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Representing categories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06D73-3F61-3C41-846E-9329819E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C98F17-3B53-7C41-867C-6EE24C8C9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949" y="1690688"/>
            <a:ext cx="6550102" cy="406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67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1: LSA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Count the words in each sentence/paragraph/document</a:t>
            </a:r>
          </a:p>
          <a:p>
            <a:r>
              <a:rPr lang="en-US" sz="3200" dirty="0"/>
              <a:t>Each word is a dimension (column)</a:t>
            </a:r>
          </a:p>
          <a:p>
            <a:r>
              <a:rPr lang="en-US" sz="3200" dirty="0"/>
              <a:t>Each sentence/paragraph/document is a row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A859D-3368-BC46-9910-410212953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12" y="3664451"/>
            <a:ext cx="6344545" cy="282842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D33FF89-A44A-E242-9A91-6344D3FC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64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1: LSA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sz="3200" dirty="0"/>
              <a:t>Run principle components analysis (PCA) over the whole matrix</a:t>
            </a:r>
            <a:endParaRPr lang="en-US" sz="2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55502-3B21-544B-996D-F6EC432B4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038B7C-8E91-B04D-9A2B-DC6832809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055" y="3000572"/>
            <a:ext cx="6344545" cy="282842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21E8B5D-8839-7E48-8F1F-E7192761C9BF}"/>
              </a:ext>
            </a:extLst>
          </p:cNvPr>
          <p:cNvSpPr/>
          <p:nvPr/>
        </p:nvSpPr>
        <p:spPr>
          <a:xfrm>
            <a:off x="7178161" y="69705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7AE479-40DA-3E40-988E-BE5DB343E106}"/>
              </a:ext>
            </a:extLst>
          </p:cNvPr>
          <p:cNvSpPr/>
          <p:nvPr/>
        </p:nvSpPr>
        <p:spPr>
          <a:xfrm>
            <a:off x="8107550" y="69705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AEA3C1E-9952-ED46-8571-392615CDEFCF}"/>
              </a:ext>
            </a:extLst>
          </p:cNvPr>
          <p:cNvSpPr/>
          <p:nvPr/>
        </p:nvSpPr>
        <p:spPr>
          <a:xfrm>
            <a:off x="9036938" y="697049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C53C21A-4C8A-6842-8105-DDBABD428077}"/>
              </a:ext>
            </a:extLst>
          </p:cNvPr>
          <p:cNvSpPr/>
          <p:nvPr/>
        </p:nvSpPr>
        <p:spPr>
          <a:xfrm>
            <a:off x="9959717" y="69704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6BA229-670F-B74B-9B2B-EEBA7F9FF8C8}"/>
              </a:ext>
            </a:extLst>
          </p:cNvPr>
          <p:cNvSpPr/>
          <p:nvPr/>
        </p:nvSpPr>
        <p:spPr>
          <a:xfrm>
            <a:off x="6713466" y="69705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FB58FE4-4BEB-7C41-9B03-909EAA1CCB4D}"/>
              </a:ext>
            </a:extLst>
          </p:cNvPr>
          <p:cNvSpPr/>
          <p:nvPr/>
        </p:nvSpPr>
        <p:spPr>
          <a:xfrm>
            <a:off x="7642855" y="69705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41C336D-D292-E24D-A7FA-CBD18F9F25F0}"/>
              </a:ext>
            </a:extLst>
          </p:cNvPr>
          <p:cNvSpPr/>
          <p:nvPr/>
        </p:nvSpPr>
        <p:spPr>
          <a:xfrm>
            <a:off x="8572244" y="69705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83ECBE4-7551-9146-8404-596FD2BB06DB}"/>
              </a:ext>
            </a:extLst>
          </p:cNvPr>
          <p:cNvSpPr/>
          <p:nvPr/>
        </p:nvSpPr>
        <p:spPr>
          <a:xfrm>
            <a:off x="9498328" y="69704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FB3AB0A-657D-2241-AE88-315A0F0EF77D}"/>
              </a:ext>
            </a:extLst>
          </p:cNvPr>
          <p:cNvSpPr/>
          <p:nvPr/>
        </p:nvSpPr>
        <p:spPr>
          <a:xfrm>
            <a:off x="10421107" y="697047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B214A80-AD41-6C42-B030-D17DB1BD6D43}"/>
              </a:ext>
            </a:extLst>
          </p:cNvPr>
          <p:cNvSpPr/>
          <p:nvPr/>
        </p:nvSpPr>
        <p:spPr>
          <a:xfrm>
            <a:off x="10889105" y="69704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</p:spTree>
    <p:extLst>
      <p:ext uri="{BB962C8B-B14F-4D97-AF65-F5344CB8AC3E}">
        <p14:creationId xmlns:p14="http://schemas.microsoft.com/office/powerpoint/2010/main" val="71974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AE2B-E476-F546-8EEF-3C17B80C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hlinkClick r:id="rId2"/>
              </a:rPr>
              <a:t>Model 1: LSA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1E3CA-BA80-034E-AAF3-B64A09B6F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LSA tutorial: </a:t>
            </a:r>
            <a:r>
              <a:rPr lang="en-US" dirty="0" err="1">
                <a:hlinkClick r:id="rId2"/>
              </a:rPr>
              <a:t>github</a:t>
            </a:r>
            <a:r>
              <a:rPr lang="en-US" dirty="0">
                <a:hlinkClick r:id="rId2"/>
              </a:rPr>
              <a:t> link</a:t>
            </a: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dirty="0">
                <a:hlinkClick r:id="rId3"/>
              </a:rPr>
              <a:t>lsa.ipynb</a:t>
            </a:r>
            <a:r>
              <a:rPr lang="en-US" dirty="0"/>
              <a:t> will walk you through the steps for this model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0D2281-9924-6C4D-B46D-FC2BFA06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5074D-6166-4345-B1C4-6216B8A7A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113" y="3007633"/>
            <a:ext cx="4614719" cy="348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65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75D7-7390-084A-8A61-26E593AE6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for LSA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D5EEA-AAC2-E744-B083-5483EB0F6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94E0C-A0F4-0049-8BBD-48291F7EC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085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2: 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i="1" dirty="0"/>
              <a:t>Skip-gram </a:t>
            </a:r>
            <a:r>
              <a:rPr lang="en-US" sz="3200" dirty="0"/>
              <a:t>model</a:t>
            </a:r>
          </a:p>
          <a:p>
            <a:r>
              <a:rPr lang="en-US" sz="3200" dirty="0"/>
              <a:t>Methods:</a:t>
            </a:r>
          </a:p>
          <a:p>
            <a:pPr lvl="1"/>
            <a:r>
              <a:rPr lang="en-US" sz="2800" dirty="0"/>
              <a:t>Use a given word to predict the </a:t>
            </a:r>
            <a:r>
              <a:rPr lang="en-US" sz="2800" i="1" dirty="0"/>
              <a:t>n</a:t>
            </a:r>
            <a:r>
              <a:rPr lang="en-US" sz="2800" dirty="0"/>
              <a:t> surrounding words to the left and right</a:t>
            </a:r>
          </a:p>
          <a:p>
            <a:pPr lvl="1"/>
            <a:r>
              <a:rPr lang="en-US" sz="2800" dirty="0"/>
              <a:t>If using negative sampling, also predict another </a:t>
            </a:r>
            <a:r>
              <a:rPr lang="en-US" sz="2800" i="1" dirty="0"/>
              <a:t>k</a:t>
            </a:r>
            <a:r>
              <a:rPr lang="en-US" sz="2800" dirty="0"/>
              <a:t> surrounding words that are </a:t>
            </a:r>
            <a:r>
              <a:rPr lang="en-US" sz="2800" i="1" dirty="0"/>
              <a:t>not</a:t>
            </a:r>
            <a:r>
              <a:rPr lang="en-US" sz="2800" dirty="0"/>
              <a:t> there</a:t>
            </a:r>
            <a:endParaRPr lang="en-US" sz="2800" i="1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77C869C-6870-D140-A846-B4EAC5509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DE5694-D313-0441-A4CE-EE139DF2BCD9}"/>
              </a:ext>
            </a:extLst>
          </p:cNvPr>
          <p:cNvSpPr/>
          <p:nvPr/>
        </p:nvSpPr>
        <p:spPr>
          <a:xfrm>
            <a:off x="7236616" y="6810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7E27EB-1B32-2D41-B9DA-1C0FBAA4C9AE}"/>
              </a:ext>
            </a:extLst>
          </p:cNvPr>
          <p:cNvSpPr/>
          <p:nvPr/>
        </p:nvSpPr>
        <p:spPr>
          <a:xfrm>
            <a:off x="8166005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61275-9A84-B64C-8005-4A8A7F8F13BF}"/>
              </a:ext>
            </a:extLst>
          </p:cNvPr>
          <p:cNvSpPr/>
          <p:nvPr/>
        </p:nvSpPr>
        <p:spPr>
          <a:xfrm>
            <a:off x="9095393" y="68103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369E84D-20AB-3F44-8FFB-C769FEC04344}"/>
              </a:ext>
            </a:extLst>
          </p:cNvPr>
          <p:cNvSpPr/>
          <p:nvPr/>
        </p:nvSpPr>
        <p:spPr>
          <a:xfrm>
            <a:off x="10018172" y="68103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08CC222-83A3-2F42-8087-87A91AB23184}"/>
              </a:ext>
            </a:extLst>
          </p:cNvPr>
          <p:cNvSpPr/>
          <p:nvPr/>
        </p:nvSpPr>
        <p:spPr>
          <a:xfrm>
            <a:off x="6771921" y="6810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FD5D60-CE12-4548-B3E3-47C9DED0866C}"/>
              </a:ext>
            </a:extLst>
          </p:cNvPr>
          <p:cNvSpPr/>
          <p:nvPr/>
        </p:nvSpPr>
        <p:spPr>
          <a:xfrm>
            <a:off x="7701310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CAECDE8-F719-B54B-AB5E-C925054480B5}"/>
              </a:ext>
            </a:extLst>
          </p:cNvPr>
          <p:cNvSpPr/>
          <p:nvPr/>
        </p:nvSpPr>
        <p:spPr>
          <a:xfrm>
            <a:off x="8630699" y="681037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51754E1-9C41-9948-8AF6-F3FB432D5E99}"/>
              </a:ext>
            </a:extLst>
          </p:cNvPr>
          <p:cNvSpPr/>
          <p:nvPr/>
        </p:nvSpPr>
        <p:spPr>
          <a:xfrm>
            <a:off x="9556783" y="68103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45B9797-748B-5749-B399-3D026631EB76}"/>
              </a:ext>
            </a:extLst>
          </p:cNvPr>
          <p:cNvSpPr/>
          <p:nvPr/>
        </p:nvSpPr>
        <p:spPr>
          <a:xfrm>
            <a:off x="10479562" y="681034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9C82946-A7AF-7940-94F1-6A0C6865DF28}"/>
              </a:ext>
            </a:extLst>
          </p:cNvPr>
          <p:cNvSpPr/>
          <p:nvPr/>
        </p:nvSpPr>
        <p:spPr>
          <a:xfrm>
            <a:off x="10947560" y="681033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</p:spTree>
    <p:extLst>
      <p:ext uri="{BB962C8B-B14F-4D97-AF65-F5344CB8AC3E}">
        <p14:creationId xmlns:p14="http://schemas.microsoft.com/office/powerpoint/2010/main" val="921422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2: 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Advantages:</a:t>
            </a:r>
          </a:p>
          <a:p>
            <a:pPr lvl="1"/>
            <a:r>
              <a:rPr lang="en-US" sz="2800" dirty="0"/>
              <a:t>Learns better representations than LSA</a:t>
            </a:r>
          </a:p>
          <a:p>
            <a:pPr lvl="1"/>
            <a:r>
              <a:rPr lang="en-US" sz="2800" dirty="0"/>
              <a:t>Fast standalone packages</a:t>
            </a:r>
          </a:p>
          <a:p>
            <a:pPr lvl="1"/>
            <a:r>
              <a:rPr lang="en-US" sz="2800" dirty="0"/>
              <a:t>Learns </a:t>
            </a:r>
            <a:r>
              <a:rPr lang="en-US" sz="2800" i="1" dirty="0"/>
              <a:t>paradigmatic</a:t>
            </a:r>
            <a:r>
              <a:rPr lang="en-US" sz="2800" dirty="0"/>
              <a:t> similarity (struggles with </a:t>
            </a:r>
            <a:r>
              <a:rPr lang="en-US" sz="2800" i="1" dirty="0"/>
              <a:t>syntagmatic</a:t>
            </a:r>
            <a:r>
              <a:rPr lang="en-US" sz="2800" dirty="0"/>
              <a:t> similarity)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9CCE445-3F8C-7349-B5C3-A7AD77716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26F845F-DEAA-414E-A472-9494BA6DD482}"/>
              </a:ext>
            </a:extLst>
          </p:cNvPr>
          <p:cNvSpPr/>
          <p:nvPr/>
        </p:nvSpPr>
        <p:spPr>
          <a:xfrm>
            <a:off x="7236616" y="6810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37E3494-8236-D346-B2FC-348EAE92A7F9}"/>
              </a:ext>
            </a:extLst>
          </p:cNvPr>
          <p:cNvSpPr/>
          <p:nvPr/>
        </p:nvSpPr>
        <p:spPr>
          <a:xfrm>
            <a:off x="8166005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AF05F04-9DFE-3B4C-BDE1-C4D202196E49}"/>
              </a:ext>
            </a:extLst>
          </p:cNvPr>
          <p:cNvSpPr/>
          <p:nvPr/>
        </p:nvSpPr>
        <p:spPr>
          <a:xfrm>
            <a:off x="9095393" y="681036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C064DA5-85AB-EE4E-82FB-9950B50DB5B4}"/>
              </a:ext>
            </a:extLst>
          </p:cNvPr>
          <p:cNvSpPr/>
          <p:nvPr/>
        </p:nvSpPr>
        <p:spPr>
          <a:xfrm>
            <a:off x="10018172" y="68103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3F6577C-E4B8-8F4E-A213-8371899937E4}"/>
              </a:ext>
            </a:extLst>
          </p:cNvPr>
          <p:cNvSpPr/>
          <p:nvPr/>
        </p:nvSpPr>
        <p:spPr>
          <a:xfrm>
            <a:off x="6771921" y="68103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B6ED965-1E80-9A4D-A502-96E91C4C04AF}"/>
              </a:ext>
            </a:extLst>
          </p:cNvPr>
          <p:cNvSpPr/>
          <p:nvPr/>
        </p:nvSpPr>
        <p:spPr>
          <a:xfrm>
            <a:off x="7701310" y="681038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C5089D5-B64A-9A45-A199-97F30A871B71}"/>
              </a:ext>
            </a:extLst>
          </p:cNvPr>
          <p:cNvSpPr/>
          <p:nvPr/>
        </p:nvSpPr>
        <p:spPr>
          <a:xfrm>
            <a:off x="8630699" y="681037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E2C1F72-5F9A-F94D-A415-D4DC187D1E26}"/>
              </a:ext>
            </a:extLst>
          </p:cNvPr>
          <p:cNvSpPr/>
          <p:nvPr/>
        </p:nvSpPr>
        <p:spPr>
          <a:xfrm>
            <a:off x="9556783" y="68103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CEC1931-9297-C84C-B49B-23AAA890AA20}"/>
              </a:ext>
            </a:extLst>
          </p:cNvPr>
          <p:cNvSpPr/>
          <p:nvPr/>
        </p:nvSpPr>
        <p:spPr>
          <a:xfrm>
            <a:off x="10479562" y="681034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1E03C09-6144-EF42-947F-F36DF87813A7}"/>
              </a:ext>
            </a:extLst>
          </p:cNvPr>
          <p:cNvSpPr/>
          <p:nvPr/>
        </p:nvSpPr>
        <p:spPr>
          <a:xfrm>
            <a:off x="10947560" y="681033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</p:spTree>
    <p:extLst>
      <p:ext uri="{BB962C8B-B14F-4D97-AF65-F5344CB8AC3E}">
        <p14:creationId xmlns:p14="http://schemas.microsoft.com/office/powerpoint/2010/main" val="3105350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87728-45CA-F443-99FD-BDDB75F0D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Model 2: word2vec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645917-54B6-254A-96A2-929A359543C4}"/>
              </a:ext>
            </a:extLst>
          </p:cNvPr>
          <p:cNvSpPr/>
          <p:nvPr/>
        </p:nvSpPr>
        <p:spPr>
          <a:xfrm>
            <a:off x="2789969" y="1833346"/>
            <a:ext cx="588935" cy="45255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endParaRPr lang="en-US" baseline="-250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4D4211-C8FC-DD4F-B4BD-DB5043EA6CCF}"/>
              </a:ext>
            </a:extLst>
          </p:cNvPr>
          <p:cNvSpPr/>
          <p:nvPr/>
        </p:nvSpPr>
        <p:spPr>
          <a:xfrm>
            <a:off x="3670789" y="1833345"/>
            <a:ext cx="588935" cy="45255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B0CFD1-4ACA-E640-8B76-1E8B5D0D5AEE}"/>
              </a:ext>
            </a:extLst>
          </p:cNvPr>
          <p:cNvSpPr/>
          <p:nvPr/>
        </p:nvSpPr>
        <p:spPr>
          <a:xfrm>
            <a:off x="7092313" y="1556665"/>
            <a:ext cx="588935" cy="23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endParaRPr lang="en-US" baseline="-250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5BF08D-30DA-EF43-BCA1-66A50E6BEAF1}"/>
              </a:ext>
            </a:extLst>
          </p:cNvPr>
          <p:cNvSpPr/>
          <p:nvPr/>
        </p:nvSpPr>
        <p:spPr>
          <a:xfrm>
            <a:off x="6211493" y="1556664"/>
            <a:ext cx="588935" cy="23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A852FC-C9DE-174A-8F78-01A9C918D1C6}"/>
              </a:ext>
            </a:extLst>
          </p:cNvPr>
          <p:cNvSpPr/>
          <p:nvPr/>
        </p:nvSpPr>
        <p:spPr>
          <a:xfrm>
            <a:off x="6211493" y="4121631"/>
            <a:ext cx="588935" cy="23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A7E642-042D-FE4D-930A-68816C6AA50C}"/>
              </a:ext>
            </a:extLst>
          </p:cNvPr>
          <p:cNvSpPr txBox="1"/>
          <p:nvPr/>
        </p:nvSpPr>
        <p:spPr>
          <a:xfrm>
            <a:off x="7770286" y="155666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Left word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5FDEC-9559-2E48-9413-1F4CF4520F34}"/>
              </a:ext>
            </a:extLst>
          </p:cNvPr>
          <p:cNvSpPr txBox="1"/>
          <p:nvPr/>
        </p:nvSpPr>
        <p:spPr>
          <a:xfrm>
            <a:off x="7770286" y="6123543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Right word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4D9B75-965F-6D46-8BC7-C3076050F034}"/>
              </a:ext>
            </a:extLst>
          </p:cNvPr>
          <p:cNvSpPr txBox="1"/>
          <p:nvPr/>
        </p:nvSpPr>
        <p:spPr>
          <a:xfrm>
            <a:off x="875524" y="3794744"/>
            <a:ext cx="1622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Input word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95F945-AE75-0545-9939-66357545E636}"/>
              </a:ext>
            </a:extLst>
          </p:cNvPr>
          <p:cNvSpPr txBox="1"/>
          <p:nvPr/>
        </p:nvSpPr>
        <p:spPr>
          <a:xfrm>
            <a:off x="8974552" y="3792686"/>
            <a:ext cx="2015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Output words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02E3A4-4563-D64C-8EA4-9808E6BB5388}"/>
              </a:ext>
            </a:extLst>
          </p:cNvPr>
          <p:cNvSpPr/>
          <p:nvPr/>
        </p:nvSpPr>
        <p:spPr>
          <a:xfrm>
            <a:off x="7092312" y="4121631"/>
            <a:ext cx="588935" cy="23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aseline="-25000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endParaRPr lang="en-US" baseline="-250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7426AE-07AB-724F-9B3F-E5D1065C76A5}"/>
              </a:ext>
            </a:extLst>
          </p:cNvPr>
          <p:cNvSpPr/>
          <p:nvPr/>
        </p:nvSpPr>
        <p:spPr>
          <a:xfrm>
            <a:off x="4938128" y="2936009"/>
            <a:ext cx="588935" cy="23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B269B5-D85E-A547-B00F-220400E06512}"/>
              </a:ext>
            </a:extLst>
          </p:cNvPr>
          <p:cNvSpPr txBox="1"/>
          <p:nvPr/>
        </p:nvSpPr>
        <p:spPr>
          <a:xfrm>
            <a:off x="4489820" y="635885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DCFDDD0-5D9D-C646-AA08-9597C89AB555}"/>
              </a:ext>
            </a:extLst>
          </p:cNvPr>
          <p:cNvCxnSpPr/>
          <p:nvPr/>
        </p:nvCxnSpPr>
        <p:spPr>
          <a:xfrm>
            <a:off x="4259724" y="1833345"/>
            <a:ext cx="678404" cy="11026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DEE494-245E-A747-A24B-989CE300984F}"/>
              </a:ext>
            </a:extLst>
          </p:cNvPr>
          <p:cNvCxnSpPr>
            <a:cxnSpLocks/>
          </p:cNvCxnSpPr>
          <p:nvPr/>
        </p:nvCxnSpPr>
        <p:spPr>
          <a:xfrm flipH="1">
            <a:off x="5527063" y="1556664"/>
            <a:ext cx="684430" cy="13793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E133853-A834-434C-BD23-43B3634DA8CE}"/>
              </a:ext>
            </a:extLst>
          </p:cNvPr>
          <p:cNvCxnSpPr>
            <a:cxnSpLocks/>
          </p:cNvCxnSpPr>
          <p:nvPr/>
        </p:nvCxnSpPr>
        <p:spPr>
          <a:xfrm flipH="1" flipV="1">
            <a:off x="5521403" y="5307253"/>
            <a:ext cx="684064" cy="11856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5C32916-5D25-D64F-85B4-90220F8C1D49}"/>
              </a:ext>
            </a:extLst>
          </p:cNvPr>
          <p:cNvCxnSpPr>
            <a:cxnSpLocks/>
          </p:cNvCxnSpPr>
          <p:nvPr/>
        </p:nvCxnSpPr>
        <p:spPr>
          <a:xfrm flipV="1">
            <a:off x="4259724" y="5307253"/>
            <a:ext cx="678405" cy="10515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0C9A035-F54A-6648-97B1-24A26CD18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42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11746-DF85-4548-A4E8-3CB32E2D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hlinkClick r:id="rId2"/>
              </a:rPr>
              <a:t>Model 2: word2vec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511D1-D6B6-444E-AEB4-8B71062FA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word2vec tutorial: </a:t>
            </a:r>
            <a:r>
              <a:rPr lang="en-US" dirty="0">
                <a:hlinkClick r:id="rId2"/>
              </a:rPr>
              <a:t>github</a:t>
            </a:r>
            <a:r>
              <a:rPr lang="en-US" dirty="0">
                <a:hlinkClick r:id="rId3"/>
              </a:rPr>
              <a:t> link</a:t>
            </a:r>
            <a:endParaRPr lang="en-US" dirty="0">
              <a:hlinkClick r:id="rId4"/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word2vec.ipynb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/>
              <a:t>word2vec.py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74F0BC-EE0D-DD43-A823-CC1D77572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153" y="3428999"/>
            <a:ext cx="4214248" cy="3106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7157B1-1FC6-644B-912B-10E1BE5DFA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0353" y="3428999"/>
            <a:ext cx="4112578" cy="310600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C8722-800E-E849-84E5-9522705AD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778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75D7-7390-084A-8A61-26E593AE6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for word2vec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D5EEA-AAC2-E744-B083-5483EB0F6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94E0C-A0F4-0049-8BBD-48291F7EC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297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1D5A-18DD-D342-A67E-D5EDC7843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Evaluating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10E11-4B4B-0C41-897F-01D8094C0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Using the vectors directly</a:t>
            </a:r>
          </a:p>
          <a:p>
            <a:pPr lvl="1"/>
            <a:r>
              <a:rPr lang="en-US" sz="2800" dirty="0"/>
              <a:t>Train a model (e.g. is this topic about medicine?)</a:t>
            </a:r>
          </a:p>
          <a:p>
            <a:pPr lvl="1"/>
            <a:r>
              <a:rPr lang="en-US" sz="2800" dirty="0"/>
              <a:t>Predict behavior (e.g. reading times, spoken word durations)</a:t>
            </a:r>
          </a:p>
          <a:p>
            <a:pPr lvl="1"/>
            <a:r>
              <a:rPr lang="en-US" sz="2800" dirty="0"/>
              <a:t>Clustering groups of words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EFFF8982-BB9C-DF41-ADA7-9252751F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29</a:t>
            </a:fld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2662467-F730-784A-8CF2-6C12D0144BD5}"/>
              </a:ext>
            </a:extLst>
          </p:cNvPr>
          <p:cNvCxnSpPr>
            <a:cxnSpLocks/>
          </p:cNvCxnSpPr>
          <p:nvPr/>
        </p:nvCxnSpPr>
        <p:spPr>
          <a:xfrm flipV="1">
            <a:off x="6353014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18241C-CCD5-AE47-AA29-A6A040699323}"/>
              </a:ext>
            </a:extLst>
          </p:cNvPr>
          <p:cNvCxnSpPr/>
          <p:nvPr/>
        </p:nvCxnSpPr>
        <p:spPr>
          <a:xfrm flipV="1">
            <a:off x="8088824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AF1C628-3F28-B84F-A617-B32F8EB52DDA}"/>
              </a:ext>
            </a:extLst>
          </p:cNvPr>
          <p:cNvCxnSpPr>
            <a:cxnSpLocks/>
          </p:cNvCxnSpPr>
          <p:nvPr/>
        </p:nvCxnSpPr>
        <p:spPr>
          <a:xfrm flipV="1">
            <a:off x="6425339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7E39197-D9CF-DD4C-A1BA-9B01AAC04C35}"/>
              </a:ext>
            </a:extLst>
          </p:cNvPr>
          <p:cNvCxnSpPr>
            <a:cxnSpLocks/>
          </p:cNvCxnSpPr>
          <p:nvPr/>
        </p:nvCxnSpPr>
        <p:spPr>
          <a:xfrm flipV="1">
            <a:off x="1860444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ED22834-EEC6-9648-BF53-92F4199C8E0A}"/>
              </a:ext>
            </a:extLst>
          </p:cNvPr>
          <p:cNvCxnSpPr/>
          <p:nvPr/>
        </p:nvCxnSpPr>
        <p:spPr>
          <a:xfrm flipV="1">
            <a:off x="3805130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289FBFD-4A35-9141-A467-727CE691FD81}"/>
              </a:ext>
            </a:extLst>
          </p:cNvPr>
          <p:cNvSpPr txBox="1"/>
          <p:nvPr/>
        </p:nvSpPr>
        <p:spPr>
          <a:xfrm>
            <a:off x="2559072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2718BC-CE44-D548-8E34-7C3E5B143208}"/>
              </a:ext>
            </a:extLst>
          </p:cNvPr>
          <p:cNvSpPr txBox="1"/>
          <p:nvPr/>
        </p:nvSpPr>
        <p:spPr>
          <a:xfrm>
            <a:off x="4266206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2A6D88-53DD-7E45-A399-C336120871A0}"/>
              </a:ext>
            </a:extLst>
          </p:cNvPr>
          <p:cNvSpPr txBox="1"/>
          <p:nvPr/>
        </p:nvSpPr>
        <p:spPr>
          <a:xfrm>
            <a:off x="6708855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021982-4802-3948-BA85-34D5DC89035A}"/>
              </a:ext>
            </a:extLst>
          </p:cNvPr>
          <p:cNvSpPr txBox="1"/>
          <p:nvPr/>
        </p:nvSpPr>
        <p:spPr>
          <a:xfrm>
            <a:off x="7282154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518C246-6916-B34D-98B2-A5BBB2D1B0D8}"/>
              </a:ext>
            </a:extLst>
          </p:cNvPr>
          <p:cNvSpPr txBox="1"/>
          <p:nvPr/>
        </p:nvSpPr>
        <p:spPr>
          <a:xfrm>
            <a:off x="8513648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47045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13700-45AA-7642-B1F2-9A9B72181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2438D-74BB-084F-87E4-D16BA78B6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739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Example: Cats and dogs both have legs, fur, are household pets</a:t>
            </a:r>
          </a:p>
          <a:p>
            <a:endParaRPr lang="en-US" sz="3200" dirty="0"/>
          </a:p>
          <a:p>
            <a:r>
              <a:rPr lang="en-US" sz="3200" dirty="0"/>
              <a:t>Advantage: Intuitive</a:t>
            </a:r>
          </a:p>
          <a:p>
            <a:r>
              <a:rPr lang="en-US" sz="3200" dirty="0"/>
              <a:t>Problem: Infinite (missing)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AED66A-56FB-7B4C-B48C-BEBDC6B4A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4857512"/>
            <a:ext cx="3441700" cy="200048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D4B43B-9E4B-2641-9526-0FE658CBC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F210A6-BEDA-DC48-85E2-511077C74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2059226"/>
            <a:ext cx="39497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0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1D5A-18DD-D342-A67E-D5EDC7843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Evaluating word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10E11-4B4B-0C41-897F-01D8094C0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Derived measures</a:t>
            </a:r>
          </a:p>
          <a:p>
            <a:pPr lvl="1"/>
            <a:r>
              <a:rPr lang="en-US" sz="2800" dirty="0"/>
              <a:t>e.g. similarity scores between two words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EFFF8982-BB9C-DF41-ADA7-9252751F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30</a:t>
            </a:fld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638E3B-7B86-384A-AFA2-4A47D6DBAAEF}"/>
              </a:ext>
            </a:extLst>
          </p:cNvPr>
          <p:cNvCxnSpPr>
            <a:cxnSpLocks/>
          </p:cNvCxnSpPr>
          <p:nvPr/>
        </p:nvCxnSpPr>
        <p:spPr>
          <a:xfrm flipV="1">
            <a:off x="6353014" y="5500500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D5C259-31B1-CA40-8CB5-E8AE4F5C7474}"/>
              </a:ext>
            </a:extLst>
          </p:cNvPr>
          <p:cNvCxnSpPr/>
          <p:nvPr/>
        </p:nvCxnSpPr>
        <p:spPr>
          <a:xfrm flipV="1">
            <a:off x="8088824" y="3887049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AEDCDD-84ED-1147-8F30-DB05E78F9D7C}"/>
              </a:ext>
            </a:extLst>
          </p:cNvPr>
          <p:cNvCxnSpPr>
            <a:cxnSpLocks/>
          </p:cNvCxnSpPr>
          <p:nvPr/>
        </p:nvCxnSpPr>
        <p:spPr>
          <a:xfrm flipV="1">
            <a:off x="6425339" y="3800692"/>
            <a:ext cx="2185261" cy="2096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9A8DA59-B6B9-4642-A99D-5F009C96CF1C}"/>
              </a:ext>
            </a:extLst>
          </p:cNvPr>
          <p:cNvCxnSpPr>
            <a:cxnSpLocks/>
          </p:cNvCxnSpPr>
          <p:nvPr/>
        </p:nvCxnSpPr>
        <p:spPr>
          <a:xfrm flipV="1">
            <a:off x="1860444" y="4940155"/>
            <a:ext cx="1735810" cy="5775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005B04-EFD2-624A-A1F4-BD644BC6C583}"/>
              </a:ext>
            </a:extLst>
          </p:cNvPr>
          <p:cNvCxnSpPr/>
          <p:nvPr/>
        </p:nvCxnSpPr>
        <p:spPr>
          <a:xfrm flipV="1">
            <a:off x="3805130" y="4180738"/>
            <a:ext cx="635431" cy="1518834"/>
          </a:xfrm>
          <a:prstGeom prst="straightConnector1">
            <a:avLst/>
          </a:prstGeom>
          <a:ln w="762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A10F449-C0FC-1349-99CF-3EE2107CB9F6}"/>
              </a:ext>
            </a:extLst>
          </p:cNvPr>
          <p:cNvSpPr txBox="1"/>
          <p:nvPr/>
        </p:nvSpPr>
        <p:spPr>
          <a:xfrm>
            <a:off x="2559072" y="54248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423AB1-E06B-7E4A-ADDE-7D44B684EC9F}"/>
              </a:ext>
            </a:extLst>
          </p:cNvPr>
          <p:cNvSpPr txBox="1"/>
          <p:nvPr/>
        </p:nvSpPr>
        <p:spPr>
          <a:xfrm>
            <a:off x="4266206" y="48678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CB856B-C500-624E-AC8E-78D51F502BB4}"/>
              </a:ext>
            </a:extLst>
          </p:cNvPr>
          <p:cNvSpPr txBox="1"/>
          <p:nvPr/>
        </p:nvSpPr>
        <p:spPr>
          <a:xfrm>
            <a:off x="6708855" y="4584380"/>
            <a:ext cx="74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+ 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B93450-9CE5-224E-9CAA-408F02E8E197}"/>
              </a:ext>
            </a:extLst>
          </p:cNvPr>
          <p:cNvSpPr txBox="1"/>
          <p:nvPr/>
        </p:nvSpPr>
        <p:spPr>
          <a:xfrm>
            <a:off x="7282154" y="580763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31945A-C0CA-1545-9E75-07EA1E42F74E}"/>
              </a:ext>
            </a:extLst>
          </p:cNvPr>
          <p:cNvSpPr txBox="1"/>
          <p:nvPr/>
        </p:nvSpPr>
        <p:spPr>
          <a:xfrm>
            <a:off x="8513648" y="473429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705962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9EB19-8E16-5849-ABF9-402660D9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hlinkClick r:id="rId2"/>
              </a:rPr>
              <a:t>Model 3: Cluster documents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BBD6B-914D-B84F-92F5-EB9B7F8FB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Aggregate all the words in a document</a:t>
            </a:r>
          </a:p>
          <a:p>
            <a:r>
              <a:rPr lang="en-US" sz="3200" dirty="0"/>
              <a:t>Cluster documents by features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41EC4-179B-C841-B924-AC355A3D6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5CB927-8373-1B4C-A008-A44830A26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1" y="3088179"/>
            <a:ext cx="4539595" cy="340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47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7B8CE-E781-6D4A-9724-38581694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for clustering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1CFEA-3A6C-EF4D-9567-5D56FE01A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46D75-E5B3-B84D-AD9F-F8A6E9A4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56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BCB4-882C-D94A-BE91-E128E802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Bonus: Visualizing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9D931-9071-E94A-A4AA-1730EC66D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hierarchical clustering, t-SNE, and UMAP with different similarity measures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36830A-43A1-1E4D-AA3F-720C47B4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829EC-8744-244D-899B-B049547AE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5" y="3070958"/>
            <a:ext cx="4214248" cy="31060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07BD6B-0F78-0C49-8B24-79971C67B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70959"/>
            <a:ext cx="4112578" cy="310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866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BCB4-882C-D94A-BE91-E128E802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Bonus: </a:t>
            </a:r>
            <a:r>
              <a:rPr lang="en-US" b="1" dirty="0">
                <a:hlinkClick r:id="rId2"/>
              </a:rPr>
              <a:t>Character embeddings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9D931-9071-E94A-A4AA-1730EC66D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Instead of splitting sentences into words, split sentences into characters or letters</a:t>
            </a:r>
          </a:p>
          <a:p>
            <a:r>
              <a:rPr lang="en-US" sz="3200" dirty="0"/>
              <a:t>Questions:</a:t>
            </a:r>
          </a:p>
          <a:p>
            <a:pPr lvl="1"/>
            <a:r>
              <a:rPr lang="en-US" sz="2800" dirty="0"/>
              <a:t>What clusters of letters can you find?</a:t>
            </a:r>
          </a:p>
          <a:p>
            <a:pPr lvl="1"/>
            <a:r>
              <a:rPr lang="en-US" sz="2800" dirty="0"/>
              <a:t>What letters are similar to what other letters?</a:t>
            </a:r>
          </a:p>
          <a:p>
            <a:pPr lvl="1"/>
            <a:r>
              <a:rPr lang="en-US" sz="2800" dirty="0"/>
              <a:t>How do model parameters change the representations?</a:t>
            </a:r>
          </a:p>
          <a:p>
            <a:pPr lvl="1"/>
            <a:r>
              <a:rPr lang="en-US" sz="2800" dirty="0"/>
              <a:t>Are there other ways of thinking about letters?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36830A-43A1-1E4D-AA3F-720C47B4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02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13700-45AA-7642-B1F2-9A9B72181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 membership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2438D-74BB-084F-87E4-D16BA78B6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739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Example: Cats and dogs are both mammals</a:t>
            </a:r>
          </a:p>
          <a:p>
            <a:endParaRPr lang="en-US" sz="3200" dirty="0"/>
          </a:p>
          <a:p>
            <a:r>
              <a:rPr lang="en-US" sz="3200" dirty="0"/>
              <a:t>Advantage: Formal hierarchy, interpretable</a:t>
            </a:r>
          </a:p>
          <a:p>
            <a:r>
              <a:rPr lang="en-US" sz="3200" dirty="0"/>
              <a:t>Problem: Expensive to build, resource-intensive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D38AB-71E5-1F4D-8174-843BB7C38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4857512"/>
            <a:ext cx="3441700" cy="20004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C64ABD-6E67-C34A-8170-2115522CE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900" y="1690688"/>
            <a:ext cx="4610100" cy="250437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D05F1-17B5-C948-80BE-3EDD37C2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56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07AD7-E6FD-D246-AD98-7DE51B7F4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Distributional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09822-122F-EF43-8DC3-B8ED08098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3200" dirty="0"/>
              <a:t>Types of similarity:</a:t>
            </a:r>
          </a:p>
          <a:p>
            <a:pPr lvl="1"/>
            <a:r>
              <a:rPr lang="en-US" sz="2800" dirty="0"/>
              <a:t>Syntagmatic and paradigmatic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FB92-53FB-F04F-A0D6-42F19F9EE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A1222A-9244-FE4A-A9B4-B758478636F1}"/>
              </a:ext>
            </a:extLst>
          </p:cNvPr>
          <p:cNvCxnSpPr/>
          <p:nvPr/>
        </p:nvCxnSpPr>
        <p:spPr>
          <a:xfrm>
            <a:off x="1959429" y="3429000"/>
            <a:ext cx="692331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74DACE-57BE-7042-B8FD-D213B52867CC}"/>
              </a:ext>
            </a:extLst>
          </p:cNvPr>
          <p:cNvCxnSpPr>
            <a:cxnSpLocks/>
          </p:cNvCxnSpPr>
          <p:nvPr/>
        </p:nvCxnSpPr>
        <p:spPr>
          <a:xfrm>
            <a:off x="1812081" y="3581400"/>
            <a:ext cx="0" cy="25955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B0929B-F634-074A-9F63-7A96129898A4}"/>
              </a:ext>
            </a:extLst>
          </p:cNvPr>
          <p:cNvSpPr txBox="1"/>
          <p:nvPr/>
        </p:nvSpPr>
        <p:spPr>
          <a:xfrm rot="16200000">
            <a:off x="-52063" y="4705417"/>
            <a:ext cx="2901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Syntagmatic similarity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CEF328-8F66-5846-8B56-4FBD7DA63704}"/>
              </a:ext>
            </a:extLst>
          </p:cNvPr>
          <p:cNvSpPr txBox="1"/>
          <p:nvPr/>
        </p:nvSpPr>
        <p:spPr>
          <a:xfrm>
            <a:off x="3927721" y="2912632"/>
            <a:ext cx="2986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Paradigmatic similarity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99F34B3-A846-7844-9F34-0DD4B2061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642723"/>
              </p:ext>
            </p:extLst>
          </p:nvPr>
        </p:nvGraphicFramePr>
        <p:xfrm>
          <a:off x="1959429" y="3580265"/>
          <a:ext cx="69233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4660">
                  <a:extLst>
                    <a:ext uri="{9D8B030D-6E8A-4147-A177-3AD203B41FA5}">
                      <a16:colId xmlns:a16="http://schemas.microsoft.com/office/drawing/2014/main" val="280384252"/>
                    </a:ext>
                  </a:extLst>
                </a:gridCol>
                <a:gridCol w="1384660">
                  <a:extLst>
                    <a:ext uri="{9D8B030D-6E8A-4147-A177-3AD203B41FA5}">
                      <a16:colId xmlns:a16="http://schemas.microsoft.com/office/drawing/2014/main" val="775622808"/>
                    </a:ext>
                  </a:extLst>
                </a:gridCol>
                <a:gridCol w="1384660">
                  <a:extLst>
                    <a:ext uri="{9D8B030D-6E8A-4147-A177-3AD203B41FA5}">
                      <a16:colId xmlns:a16="http://schemas.microsoft.com/office/drawing/2014/main" val="479396299"/>
                    </a:ext>
                  </a:extLst>
                </a:gridCol>
                <a:gridCol w="1384660">
                  <a:extLst>
                    <a:ext uri="{9D8B030D-6E8A-4147-A177-3AD203B41FA5}">
                      <a16:colId xmlns:a16="http://schemas.microsoft.com/office/drawing/2014/main" val="1341403374"/>
                    </a:ext>
                  </a:extLst>
                </a:gridCol>
                <a:gridCol w="1384660">
                  <a:extLst>
                    <a:ext uri="{9D8B030D-6E8A-4147-A177-3AD203B41FA5}">
                      <a16:colId xmlns:a16="http://schemas.microsoft.com/office/drawing/2014/main" val="42456004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Someone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Vector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35522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50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driving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walking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624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0504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498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cafe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026258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3FC7C0CE-4E5D-8641-8DDF-E529B48D2522}"/>
              </a:ext>
            </a:extLst>
          </p:cNvPr>
          <p:cNvSpPr/>
          <p:nvPr/>
        </p:nvSpPr>
        <p:spPr>
          <a:xfrm>
            <a:off x="3361266" y="3563938"/>
            <a:ext cx="1349828" cy="221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E6B517-214A-AD4E-BAA5-DDB18C2C21C3}"/>
              </a:ext>
            </a:extLst>
          </p:cNvPr>
          <p:cNvSpPr/>
          <p:nvPr/>
        </p:nvSpPr>
        <p:spPr>
          <a:xfrm>
            <a:off x="4701741" y="3563935"/>
            <a:ext cx="1401831" cy="221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696D38-81C9-494E-AAAD-A5CF7B59D34E}"/>
              </a:ext>
            </a:extLst>
          </p:cNvPr>
          <p:cNvSpPr/>
          <p:nvPr/>
        </p:nvSpPr>
        <p:spPr>
          <a:xfrm>
            <a:off x="6101936" y="3563936"/>
            <a:ext cx="1401831" cy="221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39FDFE-8D44-EE43-97E1-1DD44B51E771}"/>
              </a:ext>
            </a:extLst>
          </p:cNvPr>
          <p:cNvSpPr/>
          <p:nvPr/>
        </p:nvSpPr>
        <p:spPr>
          <a:xfrm>
            <a:off x="7503767" y="3563935"/>
            <a:ext cx="1401831" cy="221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0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“You shall know a word by the company it keeps”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3200" u="sng" dirty="0"/>
              <a:t>Distributional hypothesis</a:t>
            </a:r>
            <a:endParaRPr lang="en-US" sz="3200" dirty="0"/>
          </a:p>
          <a:p>
            <a:pPr lvl="1"/>
            <a:r>
              <a:rPr lang="en-US" sz="2800" dirty="0"/>
              <a:t>A word’s features are the linguistic context</a:t>
            </a:r>
          </a:p>
          <a:p>
            <a:pPr lvl="1"/>
            <a:r>
              <a:rPr lang="en-US" sz="2800" dirty="0"/>
              <a:t>Can include other labels (e.g. topic under discussion)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EB11AA-1F2B-5B47-B19B-83644C4A4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608" y="4052689"/>
            <a:ext cx="5473673" cy="2440186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4B19C9FC-716C-E744-88FC-047745A12915}"/>
              </a:ext>
            </a:extLst>
          </p:cNvPr>
          <p:cNvSpPr/>
          <p:nvPr/>
        </p:nvSpPr>
        <p:spPr>
          <a:xfrm>
            <a:off x="4860436" y="4052689"/>
            <a:ext cx="1727201" cy="2440186"/>
          </a:xfrm>
          <a:prstGeom prst="frame">
            <a:avLst>
              <a:gd name="adj1" fmla="val 178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EACF1-6797-F947-A657-DB4068FEF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94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9052E-0658-9E4C-9E8B-AD1EB91BF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Distributional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1DA63-1F25-0B44-B9C8-6073FD914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Example: Cats and dogs both occur in the same discourse, linguistic contexts</a:t>
            </a:r>
          </a:p>
          <a:p>
            <a:r>
              <a:rPr lang="en-US" sz="3200" dirty="0"/>
              <a:t>Corpora can be a good proxy in the absence of other resources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8EAE9C-C9CC-D245-8EB1-BA9544EDE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54BC5A4-8F8F-8544-9BE3-331745ACC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32" y="4222442"/>
            <a:ext cx="4065136" cy="1812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1D0409-3356-4F45-BF1B-86D716770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22442"/>
            <a:ext cx="3344275" cy="181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305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9C786-CEB4-4A43-A783-9FDE2332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Distributional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8E5F-E9DF-A94E-B013-D15E69B20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Advantages: No need to decide features or build a hierarchy</a:t>
            </a:r>
          </a:p>
          <a:p>
            <a:r>
              <a:rPr lang="en-US" sz="3200" dirty="0"/>
              <a:t>Disadvantages: Corpora are not ground truth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7FC066E-D72C-DF40-B953-2EA7B843B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197D01-E8C8-3049-83A5-185A98C9F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989" y="3736777"/>
            <a:ext cx="5473673" cy="244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47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0729-5CD1-4D42-A57F-3BA97866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Vector representations of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A90-9877-A646-9675-0C49B282D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Can be sparse (e.g. one 1 among many dimensions):</a:t>
            </a:r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Or dense (real numbers in a small number of dimensions)</a:t>
            </a:r>
            <a:endParaRPr lang="en-US" sz="3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55BF77-A8E2-C04A-9A3E-41F6F8EDE1A5}"/>
              </a:ext>
            </a:extLst>
          </p:cNvPr>
          <p:cNvSpPr/>
          <p:nvPr/>
        </p:nvSpPr>
        <p:spPr>
          <a:xfrm>
            <a:off x="3208700" y="269948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A84779-125D-D241-A990-87D8DC2C5F0E}"/>
              </a:ext>
            </a:extLst>
          </p:cNvPr>
          <p:cNvSpPr/>
          <p:nvPr/>
        </p:nvSpPr>
        <p:spPr>
          <a:xfrm>
            <a:off x="4138089" y="269948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5D1036-F9A6-1140-9648-F25B644B003F}"/>
              </a:ext>
            </a:extLst>
          </p:cNvPr>
          <p:cNvSpPr/>
          <p:nvPr/>
        </p:nvSpPr>
        <p:spPr>
          <a:xfrm>
            <a:off x="5067477" y="269947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CD25C-5049-1B4A-810D-0893C87D315B}"/>
              </a:ext>
            </a:extLst>
          </p:cNvPr>
          <p:cNvSpPr/>
          <p:nvPr/>
        </p:nvSpPr>
        <p:spPr>
          <a:xfrm>
            <a:off x="5990256" y="2699478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8312C2-8ABE-B045-8D68-CC6A9D2E1A04}"/>
              </a:ext>
            </a:extLst>
          </p:cNvPr>
          <p:cNvSpPr/>
          <p:nvPr/>
        </p:nvSpPr>
        <p:spPr>
          <a:xfrm>
            <a:off x="2744005" y="2699481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74200-B19F-AB45-BBDB-DCCAF0B70E8A}"/>
              </a:ext>
            </a:extLst>
          </p:cNvPr>
          <p:cNvSpPr/>
          <p:nvPr/>
        </p:nvSpPr>
        <p:spPr>
          <a:xfrm>
            <a:off x="3673394" y="269948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D1E999-2759-F247-A934-31971F23409D}"/>
              </a:ext>
            </a:extLst>
          </p:cNvPr>
          <p:cNvSpPr/>
          <p:nvPr/>
        </p:nvSpPr>
        <p:spPr>
          <a:xfrm>
            <a:off x="4602783" y="2699480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DA6E7D-0BD0-7142-83CE-9DB4B5D9EB8E}"/>
              </a:ext>
            </a:extLst>
          </p:cNvPr>
          <p:cNvSpPr/>
          <p:nvPr/>
        </p:nvSpPr>
        <p:spPr>
          <a:xfrm>
            <a:off x="5528867" y="2699479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F08691-96F5-5545-A767-ECA91BA7601F}"/>
              </a:ext>
            </a:extLst>
          </p:cNvPr>
          <p:cNvSpPr/>
          <p:nvPr/>
        </p:nvSpPr>
        <p:spPr>
          <a:xfrm>
            <a:off x="6451646" y="2699477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F6F283-28EA-CF43-9742-316524BE4D22}"/>
              </a:ext>
            </a:extLst>
          </p:cNvPr>
          <p:cNvSpPr/>
          <p:nvPr/>
        </p:nvSpPr>
        <p:spPr>
          <a:xfrm>
            <a:off x="6909730" y="2699476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689399-EE6C-0E49-A5C7-A7509DC290FB}"/>
              </a:ext>
            </a:extLst>
          </p:cNvPr>
          <p:cNvSpPr/>
          <p:nvPr/>
        </p:nvSpPr>
        <p:spPr>
          <a:xfrm>
            <a:off x="3198785" y="480949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07504C-D5E7-9343-80D7-0F281F286FC2}"/>
              </a:ext>
            </a:extLst>
          </p:cNvPr>
          <p:cNvSpPr/>
          <p:nvPr/>
        </p:nvSpPr>
        <p:spPr>
          <a:xfrm>
            <a:off x="4128174" y="4809495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C90EEC-0669-C148-921C-AC649F4127F9}"/>
              </a:ext>
            </a:extLst>
          </p:cNvPr>
          <p:cNvSpPr/>
          <p:nvPr/>
        </p:nvSpPr>
        <p:spPr>
          <a:xfrm>
            <a:off x="5057562" y="4809493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1.7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C22D3-C5AF-894E-AFEF-4359B2E5AFEE}"/>
              </a:ext>
            </a:extLst>
          </p:cNvPr>
          <p:cNvSpPr/>
          <p:nvPr/>
        </p:nvSpPr>
        <p:spPr>
          <a:xfrm>
            <a:off x="5980341" y="4809492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9B33C5-3521-8141-BB19-B96AE3C7CF40}"/>
              </a:ext>
            </a:extLst>
          </p:cNvPr>
          <p:cNvSpPr/>
          <p:nvPr/>
        </p:nvSpPr>
        <p:spPr>
          <a:xfrm>
            <a:off x="2734090" y="4809495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C6FE26-B5D6-1248-916D-DA86FD7502F8}"/>
              </a:ext>
            </a:extLst>
          </p:cNvPr>
          <p:cNvSpPr/>
          <p:nvPr/>
        </p:nvSpPr>
        <p:spPr>
          <a:xfrm>
            <a:off x="3663479" y="4809495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.32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F4864F-92D1-474F-8A0C-4A53144C6981}"/>
              </a:ext>
            </a:extLst>
          </p:cNvPr>
          <p:cNvSpPr/>
          <p:nvPr/>
        </p:nvSpPr>
        <p:spPr>
          <a:xfrm>
            <a:off x="4592868" y="4809494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-.38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D190F9-EE3B-7648-B295-EEB6E824D147}"/>
              </a:ext>
            </a:extLst>
          </p:cNvPr>
          <p:cNvSpPr/>
          <p:nvPr/>
        </p:nvSpPr>
        <p:spPr>
          <a:xfrm>
            <a:off x="5518952" y="4809493"/>
            <a:ext cx="464695" cy="4646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-.47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191464-6F6D-2144-B88F-42E79C080A51}"/>
              </a:ext>
            </a:extLst>
          </p:cNvPr>
          <p:cNvSpPr/>
          <p:nvPr/>
        </p:nvSpPr>
        <p:spPr>
          <a:xfrm>
            <a:off x="6441731" y="4809491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E7F603-A327-F64C-91D5-A901F4AFE501}"/>
              </a:ext>
            </a:extLst>
          </p:cNvPr>
          <p:cNvSpPr/>
          <p:nvPr/>
        </p:nvSpPr>
        <p:spPr>
          <a:xfrm>
            <a:off x="6899815" y="4809489"/>
            <a:ext cx="464695" cy="46469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-.65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A14DC5AA-06F4-F045-923B-CA0B78337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0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40659</TotalTime>
  <Words>1153</Words>
  <Application>Microsoft Macintosh PowerPoint</Application>
  <PresentationFormat>Widescreen</PresentationFormat>
  <Paragraphs>426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Calibri</vt:lpstr>
      <vt:lpstr>Office Theme</vt:lpstr>
      <vt:lpstr>Learning word embeddings from corpora</vt:lpstr>
      <vt:lpstr>Representing categories</vt:lpstr>
      <vt:lpstr>Features</vt:lpstr>
      <vt:lpstr>Class membership</vt:lpstr>
      <vt:lpstr>Distributional similarity</vt:lpstr>
      <vt:lpstr>“You shall know a word by the company it keeps”</vt:lpstr>
      <vt:lpstr>Distributional similarity</vt:lpstr>
      <vt:lpstr>Distributional similarity</vt:lpstr>
      <vt:lpstr>Vector representations of words</vt:lpstr>
      <vt:lpstr>Vector representations of words</vt:lpstr>
      <vt:lpstr>Sparse vectors</vt:lpstr>
      <vt:lpstr>Sparse vectors</vt:lpstr>
      <vt:lpstr>What is a word embedding?</vt:lpstr>
      <vt:lpstr>Word embeddings</vt:lpstr>
      <vt:lpstr>Word embeddings</vt:lpstr>
      <vt:lpstr>Word embedding methods</vt:lpstr>
      <vt:lpstr>Steps for obtaining word embeddings</vt:lpstr>
      <vt:lpstr>Data preprocessing</vt:lpstr>
      <vt:lpstr>Model 1: Latent semantic analysis (LSA)</vt:lpstr>
      <vt:lpstr>Model 1: LSA</vt:lpstr>
      <vt:lpstr>Model 1: LSA</vt:lpstr>
      <vt:lpstr>Model 1: LSA</vt:lpstr>
      <vt:lpstr>Break for LSA notebook</vt:lpstr>
      <vt:lpstr>Model 2: word2vec</vt:lpstr>
      <vt:lpstr>Model 2: word2vec</vt:lpstr>
      <vt:lpstr>Model 2: word2vec</vt:lpstr>
      <vt:lpstr>Model 2: word2vec</vt:lpstr>
      <vt:lpstr>Break for word2vec notebook</vt:lpstr>
      <vt:lpstr>Evaluating word embeddings</vt:lpstr>
      <vt:lpstr>Evaluating word embeddings</vt:lpstr>
      <vt:lpstr>Model 3: Cluster documents</vt:lpstr>
      <vt:lpstr>Break for clustering notebook</vt:lpstr>
      <vt:lpstr>Bonus: Visualizing embeddings</vt:lpstr>
      <vt:lpstr>Bonus: Character embeddings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Cassandra Jacobs</dc:creator>
  <cp:lastModifiedBy>Cassandra Jacobs</cp:lastModifiedBy>
  <cp:revision>723</cp:revision>
  <dcterms:created xsi:type="dcterms:W3CDTF">2019-01-09T03:34:19Z</dcterms:created>
  <dcterms:modified xsi:type="dcterms:W3CDTF">2019-02-12T02:40:11Z</dcterms:modified>
</cp:coreProperties>
</file>

<file path=docProps/thumbnail.jpeg>
</file>